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20" r:id="rId2"/>
    <p:sldId id="308" r:id="rId3"/>
    <p:sldId id="309" r:id="rId4"/>
    <p:sldId id="331" r:id="rId5"/>
    <p:sldId id="332" r:id="rId6"/>
    <p:sldId id="393" r:id="rId7"/>
    <p:sldId id="370" r:id="rId8"/>
    <p:sldId id="333" r:id="rId9"/>
    <p:sldId id="339" r:id="rId10"/>
    <p:sldId id="340" r:id="rId11"/>
    <p:sldId id="302" r:id="rId12"/>
    <p:sldId id="341" r:id="rId13"/>
    <p:sldId id="394" r:id="rId14"/>
    <p:sldId id="304" r:id="rId15"/>
    <p:sldId id="395" r:id="rId16"/>
    <p:sldId id="378" r:id="rId17"/>
    <p:sldId id="300" r:id="rId18"/>
    <p:sldId id="299" r:id="rId19"/>
    <p:sldId id="342" r:id="rId20"/>
    <p:sldId id="380" r:id="rId21"/>
    <p:sldId id="381" r:id="rId22"/>
    <p:sldId id="382" r:id="rId23"/>
    <p:sldId id="343" r:id="rId24"/>
    <p:sldId id="346" r:id="rId25"/>
    <p:sldId id="347" r:id="rId26"/>
    <p:sldId id="345" r:id="rId27"/>
    <p:sldId id="349" r:id="rId28"/>
    <p:sldId id="344" r:id="rId29"/>
    <p:sldId id="348" r:id="rId30"/>
    <p:sldId id="350" r:id="rId31"/>
    <p:sldId id="403" r:id="rId32"/>
    <p:sldId id="351" r:id="rId33"/>
    <p:sldId id="280" r:id="rId34"/>
    <p:sldId id="307" r:id="rId35"/>
    <p:sldId id="371" r:id="rId36"/>
    <p:sldId id="372" r:id="rId37"/>
    <p:sldId id="373" r:id="rId38"/>
    <p:sldId id="379" r:id="rId39"/>
    <p:sldId id="391" r:id="rId40"/>
    <p:sldId id="407" r:id="rId41"/>
    <p:sldId id="405" r:id="rId42"/>
    <p:sldId id="396" r:id="rId43"/>
    <p:sldId id="406" r:id="rId44"/>
    <p:sldId id="400" r:id="rId45"/>
    <p:sldId id="392" r:id="rId46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7B7B7B"/>
    <a:srgbClr val="E2A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209500-30BC-48DB-9A9B-31E078A49B8E}" type="datetimeFigureOut">
              <a:rPr lang="cs-CZ" smtClean="0"/>
              <a:t>15.09.2024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25A6B2-8E04-47D0-8625-66FF9D7A9AA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65610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209500-30BC-48DB-9A9B-31E078A49B8E}" type="datetimeFigureOut">
              <a:rPr lang="cs-CZ" smtClean="0"/>
              <a:t>15.09.2024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25A6B2-8E04-47D0-8625-66FF9D7A9AA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499784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209500-30BC-48DB-9A9B-31E078A49B8E}" type="datetimeFigureOut">
              <a:rPr lang="cs-CZ" smtClean="0"/>
              <a:t>15.09.2024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25A6B2-8E04-47D0-8625-66FF9D7A9AA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546452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209500-30BC-48DB-9A9B-31E078A49B8E}" type="datetimeFigureOut">
              <a:rPr lang="cs-CZ" smtClean="0"/>
              <a:t>15.09.2024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25A6B2-8E04-47D0-8625-66FF9D7A9AA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686983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209500-30BC-48DB-9A9B-31E078A49B8E}" type="datetimeFigureOut">
              <a:rPr lang="cs-CZ" smtClean="0"/>
              <a:t>15.09.2024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25A6B2-8E04-47D0-8625-66FF9D7A9AA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513743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209500-30BC-48DB-9A9B-31E078A49B8E}" type="datetimeFigureOut">
              <a:rPr lang="cs-CZ" smtClean="0"/>
              <a:t>15.09.2024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25A6B2-8E04-47D0-8625-66FF9D7A9AA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107905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209500-30BC-48DB-9A9B-31E078A49B8E}" type="datetimeFigureOut">
              <a:rPr lang="cs-CZ" smtClean="0"/>
              <a:t>15.09.2024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25A6B2-8E04-47D0-8625-66FF9D7A9AA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975455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209500-30BC-48DB-9A9B-31E078A49B8E}" type="datetimeFigureOut">
              <a:rPr lang="cs-CZ" smtClean="0"/>
              <a:t>15.09.2024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25A6B2-8E04-47D0-8625-66FF9D7A9AA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129799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209500-30BC-48DB-9A9B-31E078A49B8E}" type="datetimeFigureOut">
              <a:rPr lang="cs-CZ" smtClean="0"/>
              <a:t>15.09.2024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25A6B2-8E04-47D0-8625-66FF9D7A9AA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538340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209500-30BC-48DB-9A9B-31E078A49B8E}" type="datetimeFigureOut">
              <a:rPr lang="cs-CZ" smtClean="0"/>
              <a:t>15.09.2024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25A6B2-8E04-47D0-8625-66FF9D7A9AA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989264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209500-30BC-48DB-9A9B-31E078A49B8E}" type="datetimeFigureOut">
              <a:rPr lang="cs-CZ" smtClean="0"/>
              <a:t>15.09.2024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25A6B2-8E04-47D0-8625-66FF9D7A9AA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324527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209500-30BC-48DB-9A9B-31E078A49B8E}" type="datetimeFigureOut">
              <a:rPr lang="cs-CZ" smtClean="0"/>
              <a:t>15.09.2024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25A6B2-8E04-47D0-8625-66FF9D7A9AA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175464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7" Type="http://schemas.openxmlformats.org/officeDocument/2006/relationships/image" Target="../media/image70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jp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134292" y="1465218"/>
            <a:ext cx="10186851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6000" dirty="0"/>
              <a:t>Ekologie globální změny, ekologie člověka</a:t>
            </a:r>
            <a:br>
              <a:rPr lang="cs-CZ" sz="6000" dirty="0"/>
            </a:br>
            <a:endParaRPr lang="cs-CZ" sz="6000" dirty="0"/>
          </a:p>
          <a:p>
            <a:pPr algn="ctr"/>
            <a:r>
              <a:rPr lang="cs-CZ" sz="3000" dirty="0"/>
              <a:t>(a přesahy ekologie ke společenským a humanitním vědám)</a:t>
            </a:r>
          </a:p>
        </p:txBody>
      </p:sp>
    </p:spTree>
    <p:extLst>
      <p:ext uri="{BB962C8B-B14F-4D97-AF65-F5344CB8AC3E}">
        <p14:creationId xmlns:p14="http://schemas.microsoft.com/office/powerpoint/2010/main" val="27531662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25148" y="56657"/>
            <a:ext cx="11996057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200" b="1" dirty="0">
                <a:solidFill>
                  <a:srgbClr val="FF0000"/>
                </a:solidFill>
              </a:rPr>
              <a:t>Vliv člověka na ekosystémy od jeho vzpřímení do mezolitu (střední doby kamenné): </a:t>
            </a:r>
            <a:r>
              <a:rPr lang="cs-CZ" sz="2200" b="1" dirty="0"/>
              <a:t>lovec-sběrač</a:t>
            </a:r>
            <a:r>
              <a:rPr lang="cs-CZ" sz="2200" dirty="0"/>
              <a:t>, vytváří bezlesé biomy a parkovité krajiny na pomezí travinných ekosystémů a lesa: má podobný vliv jako </a:t>
            </a:r>
            <a:r>
              <a:rPr lang="cs-CZ" sz="2200" dirty="0" err="1"/>
              <a:t>herbivoři</a:t>
            </a:r>
            <a:r>
              <a:rPr lang="cs-CZ" sz="2200" dirty="0"/>
              <a:t> nebo oheň – nadto </a:t>
            </a:r>
            <a:r>
              <a:rPr lang="cs-CZ" sz="2200" dirty="0" err="1"/>
              <a:t>herbivorii</a:t>
            </a:r>
            <a:r>
              <a:rPr lang="cs-CZ" sz="2200" dirty="0"/>
              <a:t> a požáry podporuje. Součást ekosystému (ekosystémový inženýr). </a:t>
            </a:r>
          </a:p>
          <a:p>
            <a:endParaRPr lang="cs-CZ" sz="2200" dirty="0"/>
          </a:p>
          <a:p>
            <a:r>
              <a:rPr lang="cs-CZ" sz="2200" dirty="0"/>
              <a:t>Po expanzi do Eurasie se díky </a:t>
            </a:r>
            <a:r>
              <a:rPr lang="cs-CZ" sz="2200" dirty="0" err="1"/>
              <a:t>savanovému</a:t>
            </a:r>
            <a:r>
              <a:rPr lang="cs-CZ" sz="2200" dirty="0"/>
              <a:t> dědictví člověk pohybuje v podobných krajinách: savana (Indie), lesostep, případně </a:t>
            </a:r>
            <a:r>
              <a:rPr lang="cs-CZ" sz="2200" dirty="0" err="1"/>
              <a:t>stepotundra</a:t>
            </a:r>
            <a:r>
              <a:rPr lang="cs-CZ" sz="2200" dirty="0"/>
              <a:t> a </a:t>
            </a:r>
            <a:r>
              <a:rPr lang="cs-CZ" sz="2200" dirty="0" err="1"/>
              <a:t>lesotundra</a:t>
            </a:r>
            <a:r>
              <a:rPr lang="cs-CZ" sz="2200" dirty="0"/>
              <a:t> (glaciální maximum – lovci mamutů). Svými aktivitami naučenými ze savany podporuje bezlesé travinné biomy a parkovou lesostepní krajinu s bohatstvím </a:t>
            </a:r>
            <a:r>
              <a:rPr lang="cs-CZ" sz="2200" dirty="0" err="1"/>
              <a:t>ekotonů</a:t>
            </a:r>
            <a:r>
              <a:rPr lang="cs-CZ" sz="2200" dirty="0"/>
              <a:t>: tam, kde zásobník (</a:t>
            </a:r>
            <a:r>
              <a:rPr lang="cs-CZ" sz="2200" i="1" dirty="0"/>
              <a:t>pool</a:t>
            </a:r>
            <a:r>
              <a:rPr lang="cs-CZ" sz="2200" dirty="0"/>
              <a:t>) bezlesých druhů větší než zásobník lesních druhů, </a:t>
            </a:r>
            <a:r>
              <a:rPr lang="cs-CZ" sz="2200" b="1" i="1" dirty="0">
                <a:solidFill>
                  <a:srgbClr val="0070C0"/>
                </a:solidFill>
              </a:rPr>
              <a:t>má pozitivní vliv na regionální diverzitu</a:t>
            </a:r>
            <a:r>
              <a:rPr lang="cs-CZ" sz="2200" b="1" dirty="0">
                <a:solidFill>
                  <a:srgbClr val="0070C0"/>
                </a:solidFill>
              </a:rPr>
              <a:t>. </a:t>
            </a:r>
            <a:r>
              <a:rPr lang="cs-CZ" sz="2200" dirty="0"/>
              <a:t>Je opět integrální součást ekosystému, tentokrát stepi / lesostepi. Ale občas asi něco vyhubil (? mamuty; </a:t>
            </a:r>
            <a:r>
              <a:rPr lang="cs-CZ" sz="2200" dirty="0" err="1"/>
              <a:t>herbivory</a:t>
            </a:r>
            <a:r>
              <a:rPr lang="cs-CZ" sz="2200" dirty="0"/>
              <a:t> Ameriky), což se invaznímu predátoru stát může.</a:t>
            </a:r>
          </a:p>
        </p:txBody>
      </p:sp>
      <p:pic>
        <p:nvPicPr>
          <p:cNvPr id="3" name="Obrázek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93809" y="3995678"/>
            <a:ext cx="3998191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125148" y="4315901"/>
            <a:ext cx="6676246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200" b="1" dirty="0">
                <a:solidFill>
                  <a:srgbClr val="7030A0"/>
                </a:solidFill>
              </a:rPr>
              <a:t>Neolit</a:t>
            </a:r>
            <a:r>
              <a:rPr lang="cs-CZ" sz="2200" dirty="0">
                <a:solidFill>
                  <a:srgbClr val="7030A0"/>
                </a:solidFill>
              </a:rPr>
              <a:t>:</a:t>
            </a:r>
            <a:r>
              <a:rPr lang="cs-CZ" sz="2200" dirty="0"/>
              <a:t> mladší doba kamenná: první zemědělci, migrace, další výměna druhů (u nás </a:t>
            </a:r>
            <a:r>
              <a:rPr lang="cs-CZ" sz="2200" dirty="0" err="1"/>
              <a:t>archeofyty</a:t>
            </a:r>
            <a:r>
              <a:rPr lang="cs-CZ" sz="2200" dirty="0"/>
              <a:t>), potlačování expanzívního lesa: vliv na diverzitu u nás spíše pozitivní; cykly živin stále nemění, možná jen živiny mírně redistribuuje (ale to dělá </a:t>
            </a:r>
            <a:r>
              <a:rPr lang="cs-CZ" sz="2200" dirty="0" err="1"/>
              <a:t>herbivor</a:t>
            </a:r>
            <a:r>
              <a:rPr lang="cs-CZ" sz="2200" dirty="0"/>
              <a:t> taky).</a:t>
            </a:r>
          </a:p>
        </p:txBody>
      </p:sp>
    </p:spTree>
    <p:extLst>
      <p:ext uri="{BB962C8B-B14F-4D97-AF65-F5344CB8AC3E}">
        <p14:creationId xmlns:p14="http://schemas.microsoft.com/office/powerpoint/2010/main" val="13101926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0" y="34528"/>
            <a:ext cx="554736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200" b="1" dirty="0">
                <a:solidFill>
                  <a:srgbClr val="FF0000"/>
                </a:solidFill>
              </a:rPr>
              <a:t>Od doby bronzové po průmyslovou revoluci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78376" y="458110"/>
            <a:ext cx="12113623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200" dirty="0"/>
              <a:t>Člověk stále nemění biogeochemické cykly globálně, i když lokální a regionální redistribuce živin jsou výraznější a nesou trvalé následky; </a:t>
            </a:r>
            <a:r>
              <a:rPr lang="cs-CZ" sz="2200" b="1" dirty="0"/>
              <a:t>dodnes podle živin poznáme sídla z doby bronzové</a:t>
            </a:r>
            <a:r>
              <a:rPr lang="cs-CZ" sz="2200" dirty="0"/>
              <a:t>; ale </a:t>
            </a:r>
            <a:r>
              <a:rPr lang="cs-CZ" sz="2200" dirty="0" err="1"/>
              <a:t>redisutribuovat</a:t>
            </a:r>
            <a:r>
              <a:rPr lang="cs-CZ" sz="2200" dirty="0"/>
              <a:t> a místně hromadit živiny umí i např. tučňák, </a:t>
            </a:r>
            <a:r>
              <a:rPr lang="cs-CZ" sz="2200" dirty="0" err="1"/>
              <a:t>papuchalk</a:t>
            </a:r>
            <a:r>
              <a:rPr lang="cs-CZ" sz="2200" dirty="0"/>
              <a:t>, racek nebo netopýr. Objevují se známky eroze (odlesňování hor: ale odlesňovat umí i slon, medvěd, zubr nebo aktivně </a:t>
            </a:r>
            <a:r>
              <a:rPr lang="cs-CZ" sz="2200" dirty="0" err="1"/>
              <a:t>pyrofilní</a:t>
            </a:r>
            <a:r>
              <a:rPr lang="cs-CZ" sz="2200" dirty="0"/>
              <a:t> druh), hydrologické změny (ale ty umí i bobr), acidifikace spojená s lokálním poklesem diverzity (tzv. </a:t>
            </a:r>
            <a:r>
              <a:rPr lang="cs-CZ" sz="2200" i="1" dirty="0"/>
              <a:t>lužická katastrofa</a:t>
            </a:r>
            <a:r>
              <a:rPr lang="cs-CZ" sz="2200" dirty="0"/>
              <a:t> – role člověka je nejasná; ale acidifikaci umí i smrk, borovice nebo mravenec). </a:t>
            </a:r>
            <a:r>
              <a:rPr lang="cs-CZ" sz="2200" b="1" dirty="0">
                <a:solidFill>
                  <a:srgbClr val="7030A0"/>
                </a:solidFill>
              </a:rPr>
              <a:t>Člověk je tedy jeden z ekosystémových inženýrů.</a:t>
            </a:r>
          </a:p>
        </p:txBody>
      </p:sp>
      <p:sp>
        <p:nvSpPr>
          <p:cNvPr id="7" name="TextovéPole 6"/>
          <p:cNvSpPr txBox="1"/>
          <p:nvPr/>
        </p:nvSpPr>
        <p:spPr>
          <a:xfrm rot="16200000">
            <a:off x="3360108" y="3928324"/>
            <a:ext cx="2062695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700" dirty="0"/>
              <a:t>Roleček et al. 2021 </a:t>
            </a:r>
          </a:p>
        </p:txBody>
      </p:sp>
      <p:grpSp>
        <p:nvGrpSpPr>
          <p:cNvPr id="4" name="Skupina 3"/>
          <p:cNvGrpSpPr/>
          <p:nvPr/>
        </p:nvGrpSpPr>
        <p:grpSpPr>
          <a:xfrm>
            <a:off x="1215254" y="2675528"/>
            <a:ext cx="9873071" cy="4136462"/>
            <a:chOff x="-539974" y="2643502"/>
            <a:chExt cx="9873071" cy="4136462"/>
          </a:xfrm>
        </p:grpSpPr>
        <p:sp>
          <p:nvSpPr>
            <p:cNvPr id="6" name="TextovéPole 5"/>
            <p:cNvSpPr txBox="1"/>
            <p:nvPr/>
          </p:nvSpPr>
          <p:spPr>
            <a:xfrm>
              <a:off x="-539974" y="5856634"/>
              <a:ext cx="3552703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3000" b="1" dirty="0">
                  <a:solidFill>
                    <a:srgbClr val="7030A0"/>
                  </a:solidFill>
                </a:rPr>
                <a:t>Kde se to zlomilo?</a:t>
              </a:r>
            </a:p>
          </p:txBody>
        </p:sp>
        <p:pic>
          <p:nvPicPr>
            <p:cNvPr id="3" name="Obrázek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888754" y="2643502"/>
              <a:ext cx="6444343" cy="3400370"/>
            </a:xfrm>
            <a:prstGeom prst="rect">
              <a:avLst/>
            </a:prstGeom>
          </p:spPr>
        </p:pic>
        <p:cxnSp>
          <p:nvCxnSpPr>
            <p:cNvPr id="10" name="Přímá spojnice 9"/>
            <p:cNvCxnSpPr/>
            <p:nvPr/>
          </p:nvCxnSpPr>
          <p:spPr>
            <a:xfrm flipV="1">
              <a:off x="5970494" y="3245225"/>
              <a:ext cx="8965" cy="3155575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Přímá spojnice 11"/>
            <p:cNvCxnSpPr/>
            <p:nvPr/>
          </p:nvCxnSpPr>
          <p:spPr>
            <a:xfrm flipV="1">
              <a:off x="7410924" y="3181314"/>
              <a:ext cx="8965" cy="3155575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ovéPole 13"/>
            <p:cNvSpPr txBox="1"/>
            <p:nvPr/>
          </p:nvSpPr>
          <p:spPr>
            <a:xfrm>
              <a:off x="5571420" y="6410632"/>
              <a:ext cx="81607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b="1" dirty="0">
                  <a:solidFill>
                    <a:srgbClr val="002060"/>
                  </a:solidFill>
                </a:rPr>
                <a:t>neolit</a:t>
              </a:r>
            </a:p>
          </p:txBody>
        </p:sp>
        <p:sp>
          <p:nvSpPr>
            <p:cNvPr id="15" name="TextovéPole 14"/>
            <p:cNvSpPr txBox="1"/>
            <p:nvPr/>
          </p:nvSpPr>
          <p:spPr>
            <a:xfrm>
              <a:off x="6889228" y="6386050"/>
              <a:ext cx="166020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b="1" dirty="0">
                  <a:solidFill>
                    <a:srgbClr val="002060"/>
                  </a:solidFill>
                </a:rPr>
                <a:t>doba bronzová</a:t>
              </a:r>
            </a:p>
          </p:txBody>
        </p:sp>
      </p:grpSp>
      <p:sp>
        <p:nvSpPr>
          <p:cNvPr id="13" name="TextovéPole 12"/>
          <p:cNvSpPr txBox="1"/>
          <p:nvPr/>
        </p:nvSpPr>
        <p:spPr>
          <a:xfrm>
            <a:off x="325115" y="3277251"/>
            <a:ext cx="3426348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200" b="1" dirty="0">
                <a:solidFill>
                  <a:srgbClr val="00B050"/>
                </a:solidFill>
              </a:rPr>
              <a:t>Diverzita, která se zvyšuje od konce doby ledové, ale stále roste nebo se nemění – alespoň co víme u nás z pylových dat</a:t>
            </a:r>
          </a:p>
        </p:txBody>
      </p:sp>
    </p:spTree>
    <p:extLst>
      <p:ext uri="{BB962C8B-B14F-4D97-AF65-F5344CB8AC3E}">
        <p14:creationId xmlns:p14="http://schemas.microsoft.com/office/powerpoint/2010/main" val="21437577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58592" y="56929"/>
            <a:ext cx="12115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Průmyslová (industriální) éra: ca od let 1750 – 1850 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182880" y="1334935"/>
            <a:ext cx="12115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>
                <a:solidFill>
                  <a:srgbClr val="FF0000"/>
                </a:solidFill>
              </a:rPr>
              <a:t>industriální éra =</a:t>
            </a:r>
            <a:r>
              <a:rPr lang="cs-CZ" sz="2000" dirty="0"/>
              <a:t> využívání fosilních paliv: umožnila obdělání více půdy, lepší transport potravin, hnojiv, surovin, materiálů, léčiv, odpadů; méně lidí se věnuje zemědělství a víc lidí technice, vědě a lékařství: lepší dostupnost lékařské péče, menší dětská úmrtnost, delší dožití, roste populace lidí (výrazněji až od poloviny 20. století). </a:t>
            </a:r>
            <a:r>
              <a:rPr lang="cs-CZ" sz="2000" b="1" dirty="0">
                <a:solidFill>
                  <a:srgbClr val="0070C0"/>
                </a:solidFill>
              </a:rPr>
              <a:t>Z humanistického pohledu jde o pozitivní vývoj.</a:t>
            </a:r>
            <a:r>
              <a:rPr lang="cs-CZ" sz="2000" b="1" dirty="0">
                <a:solidFill>
                  <a:srgbClr val="00B0F0"/>
                </a:solidFill>
              </a:rPr>
              <a:t> </a:t>
            </a:r>
            <a:endParaRPr lang="cs-CZ" sz="2000" b="1" dirty="0"/>
          </a:p>
        </p:txBody>
      </p:sp>
      <p:sp>
        <p:nvSpPr>
          <p:cNvPr id="5" name="TextovéPole 4"/>
          <p:cNvSpPr txBox="1"/>
          <p:nvPr/>
        </p:nvSpPr>
        <p:spPr>
          <a:xfrm>
            <a:off x="5258783" y="763310"/>
            <a:ext cx="70398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>
                <a:solidFill>
                  <a:srgbClr val="00B050"/>
                </a:solidFill>
              </a:rPr>
              <a:t>K těmto letem se odkazují i kritéria IUCN červených seznamů!</a:t>
            </a: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747" y="3005186"/>
            <a:ext cx="1914525" cy="2452631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182880" y="5479951"/>
            <a:ext cx="25777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Thomas Alva Edison*</a:t>
            </a: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12555" y="2981403"/>
            <a:ext cx="1801644" cy="2403970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2221" y="3027320"/>
            <a:ext cx="1784321" cy="2402885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05011" y="3021236"/>
            <a:ext cx="1722937" cy="2426385"/>
          </a:xfrm>
          <a:prstGeom prst="rect">
            <a:avLst/>
          </a:prstGeom>
        </p:spPr>
      </p:pic>
      <p:sp>
        <p:nvSpPr>
          <p:cNvPr id="11" name="TextovéPole 10"/>
          <p:cNvSpPr txBox="1"/>
          <p:nvPr/>
        </p:nvSpPr>
        <p:spPr>
          <a:xfrm>
            <a:off x="5032791" y="5532985"/>
            <a:ext cx="14673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Louis Pasteur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9875644" y="5475087"/>
            <a:ext cx="14673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Karl </a:t>
            </a:r>
            <a:r>
              <a:rPr lang="cs-CZ" dirty="0" err="1"/>
              <a:t>Benz</a:t>
            </a:r>
            <a:endParaRPr lang="cs-CZ" dirty="0"/>
          </a:p>
        </p:txBody>
      </p:sp>
      <p:sp>
        <p:nvSpPr>
          <p:cNvPr id="13" name="TextovéPole 12"/>
          <p:cNvSpPr txBox="1"/>
          <p:nvPr/>
        </p:nvSpPr>
        <p:spPr>
          <a:xfrm>
            <a:off x="2785244" y="5506852"/>
            <a:ext cx="14673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Nicola Tesla</a:t>
            </a:r>
          </a:p>
        </p:txBody>
      </p:sp>
      <p:pic>
        <p:nvPicPr>
          <p:cNvPr id="14" name="Obrázek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6218" y="2969963"/>
            <a:ext cx="1762667" cy="2505124"/>
          </a:xfrm>
          <a:prstGeom prst="rect">
            <a:avLst/>
          </a:prstGeom>
        </p:spPr>
      </p:pic>
      <p:sp>
        <p:nvSpPr>
          <p:cNvPr id="15" name="TextovéPole 14"/>
          <p:cNvSpPr txBox="1"/>
          <p:nvPr/>
        </p:nvSpPr>
        <p:spPr>
          <a:xfrm>
            <a:off x="7080228" y="5512366"/>
            <a:ext cx="22003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Alexander Fleming</a:t>
            </a:r>
          </a:p>
        </p:txBody>
      </p:sp>
      <p:sp>
        <p:nvSpPr>
          <p:cNvPr id="16" name="TextovéPole 15"/>
          <p:cNvSpPr txBox="1"/>
          <p:nvPr/>
        </p:nvSpPr>
        <p:spPr>
          <a:xfrm>
            <a:off x="7454536" y="2658374"/>
            <a:ext cx="9492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* 1881</a:t>
            </a:r>
          </a:p>
        </p:txBody>
      </p:sp>
      <p:sp>
        <p:nvSpPr>
          <p:cNvPr id="17" name="TextovéPole 16"/>
          <p:cNvSpPr txBox="1"/>
          <p:nvPr/>
        </p:nvSpPr>
        <p:spPr>
          <a:xfrm>
            <a:off x="2929797" y="2728027"/>
            <a:ext cx="9492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* 1856</a:t>
            </a:r>
          </a:p>
        </p:txBody>
      </p:sp>
      <p:sp>
        <p:nvSpPr>
          <p:cNvPr id="18" name="TextovéPole 17"/>
          <p:cNvSpPr txBox="1"/>
          <p:nvPr/>
        </p:nvSpPr>
        <p:spPr>
          <a:xfrm>
            <a:off x="792459" y="2719326"/>
            <a:ext cx="9492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* 1847</a:t>
            </a:r>
          </a:p>
        </p:txBody>
      </p:sp>
      <p:sp>
        <p:nvSpPr>
          <p:cNvPr id="19" name="TextovéPole 18"/>
          <p:cNvSpPr txBox="1"/>
          <p:nvPr/>
        </p:nvSpPr>
        <p:spPr>
          <a:xfrm>
            <a:off x="5367955" y="2671417"/>
            <a:ext cx="9492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* 1822</a:t>
            </a:r>
          </a:p>
        </p:txBody>
      </p:sp>
      <p:sp>
        <p:nvSpPr>
          <p:cNvPr id="20" name="TextovéPole 19"/>
          <p:cNvSpPr txBox="1"/>
          <p:nvPr/>
        </p:nvSpPr>
        <p:spPr>
          <a:xfrm>
            <a:off x="10014239" y="2671417"/>
            <a:ext cx="9492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* 1844</a:t>
            </a:r>
          </a:p>
        </p:txBody>
      </p:sp>
      <p:sp>
        <p:nvSpPr>
          <p:cNvPr id="22" name="Obdélník 21"/>
          <p:cNvSpPr/>
          <p:nvPr/>
        </p:nvSpPr>
        <p:spPr>
          <a:xfrm>
            <a:off x="262759" y="6203107"/>
            <a:ext cx="1192924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>
                <a:solidFill>
                  <a:srgbClr val="7B7B7B"/>
                </a:solidFill>
              </a:rPr>
              <a:t>* </a:t>
            </a:r>
            <a:r>
              <a:rPr lang="cs-CZ" i="1" dirty="0">
                <a:solidFill>
                  <a:srgbClr val="7B7B7B"/>
                </a:solidFill>
              </a:rPr>
              <a:t>Tisíc vynálezů udělalo krach / hvězdy nevyšinuly se z věčných drah / …… / tisíc vynálezů jde k nám za sezónu /</a:t>
            </a:r>
          </a:p>
          <a:p>
            <a:r>
              <a:rPr lang="cs-CZ" i="1" dirty="0">
                <a:solidFill>
                  <a:srgbClr val="7B7B7B"/>
                </a:solidFill>
              </a:rPr>
              <a:t>jenom jeden z nich však byl ten Edisonův					V. Nezval, Edison, 1927</a:t>
            </a:r>
          </a:p>
        </p:txBody>
      </p:sp>
    </p:spTree>
    <p:extLst>
      <p:ext uri="{BB962C8B-B14F-4D97-AF65-F5344CB8AC3E}">
        <p14:creationId xmlns:p14="http://schemas.microsoft.com/office/powerpoint/2010/main" val="21183187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0" y="0"/>
            <a:ext cx="12192000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rgbClr val="0070C0"/>
                </a:solidFill>
              </a:rPr>
              <a:t>Populace začíná růst a bohatne, z humanistického pohledu jde pozitivní vývoj.</a:t>
            </a:r>
            <a:r>
              <a:rPr lang="cs-CZ" b="1" dirty="0">
                <a:solidFill>
                  <a:srgbClr val="00B0F0"/>
                </a:solidFill>
              </a:rPr>
              <a:t> </a:t>
            </a:r>
            <a:r>
              <a:rPr lang="cs-CZ" dirty="0"/>
              <a:t>Ale zatím jen v Evropě. K prudkému exponenciálnímu rostu začíná docházet v polovině 20.století, kdy se přidává USA, Japonsko a další oblasti světa (Indie, Čína).</a:t>
            </a:r>
            <a:endParaRPr lang="cs-CZ" b="1" dirty="0">
              <a:solidFill>
                <a:srgbClr val="00B0F0"/>
              </a:solidFill>
            </a:endParaRPr>
          </a:p>
          <a:p>
            <a:endParaRPr lang="cs-CZ" b="1" dirty="0">
              <a:solidFill>
                <a:srgbClr val="FF0000"/>
              </a:solidFill>
            </a:endParaRPr>
          </a:p>
          <a:p>
            <a:r>
              <a:rPr lang="cs-CZ" b="1" dirty="0">
                <a:solidFill>
                  <a:srgbClr val="FF0000"/>
                </a:solidFill>
              </a:rPr>
              <a:t>Uživí planeta tolik lidí? </a:t>
            </a:r>
          </a:p>
          <a:p>
            <a:r>
              <a:rPr lang="cs-CZ" dirty="0"/>
              <a:t>Lidstvo se dostalo ke zdrojům, které do té doby nehrály v globálních ekosystémech roli: </a:t>
            </a:r>
            <a:r>
              <a:rPr lang="cs-CZ" b="1" dirty="0"/>
              <a:t>fosilní paliva, suroviny </a:t>
            </a:r>
            <a:r>
              <a:rPr lang="cs-CZ" dirty="0"/>
              <a:t>(technologie, hnojiva, léčiva). Díky této </a:t>
            </a:r>
            <a:r>
              <a:rPr lang="cs-CZ" b="1" dirty="0">
                <a:solidFill>
                  <a:srgbClr val="7030A0"/>
                </a:solidFill>
              </a:rPr>
              <a:t>dodatkové energii </a:t>
            </a:r>
            <a:r>
              <a:rPr lang="cs-CZ" dirty="0"/>
              <a:t>efektivně využívá přírodní zdroje a získává kompetiční výhodu and jinými druhy. Nosnou kapacitu prostředí (K) využívá člověk na úkor jiných druhů (je to K-stratég). Vyčerpání a znehodnocení zdrojů (potrava, voda) řeší technologicky a tím oddaluje dosažení K (vzpomeňte, jak po dosažení K dopadne populace hraboše)</a:t>
            </a:r>
            <a:r>
              <a:rPr lang="cs-CZ" b="1" dirty="0"/>
              <a:t>.</a:t>
            </a:r>
            <a:r>
              <a:rPr lang="cs-CZ" dirty="0"/>
              <a:t> Zároveň ale zvyšuje nároky na materiální kvalitu života, zejména v bohatších částech světa. </a:t>
            </a:r>
            <a:r>
              <a:rPr lang="cs-CZ" b="1" dirty="0"/>
              <a:t>Nosná kapacita prostředí (K) je v bohatých zemích nižší než v chudších zemích: </a:t>
            </a:r>
            <a:r>
              <a:rPr lang="cs-CZ" dirty="0"/>
              <a:t>nepředstavuje jen K nutnou pro přežití a reprodukci, ale i způsob a „kvalitu“ života. Populační růst se proto v bohatých zemích již zastavil.</a:t>
            </a:r>
          </a:p>
          <a:p>
            <a:r>
              <a:rPr lang="cs-CZ" dirty="0"/>
              <a:t>To vše se zákonitě děje za cenu rychlé </a:t>
            </a:r>
            <a:r>
              <a:rPr lang="cs-CZ" b="1" dirty="0"/>
              <a:t>destrukce předindustriálních ekosystémů</a:t>
            </a:r>
            <a:r>
              <a:rPr lang="cs-CZ" dirty="0"/>
              <a:t> a jejich nahrazování novými, jinak fungujícími a druhově chudšími systémy.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4606" y="3600034"/>
            <a:ext cx="4839029" cy="3075971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7407" y="3901064"/>
            <a:ext cx="3303335" cy="2956936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3078479" y="4998719"/>
            <a:ext cx="3017521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dirty="0">
                <a:solidFill>
                  <a:srgbClr val="C00000"/>
                </a:solidFill>
              </a:rPr>
              <a:t>K čemu tedy vztahuje nosná kapacita lidské populace na Zemi: k populačnímu růstu nebo </a:t>
            </a:r>
            <a:r>
              <a:rPr lang="cs-CZ" b="1" dirty="0">
                <a:solidFill>
                  <a:srgbClr val="C00000"/>
                </a:solidFill>
              </a:rPr>
              <a:t>k ekonomickému růstu?</a:t>
            </a:r>
          </a:p>
        </p:txBody>
      </p:sp>
    </p:spTree>
    <p:extLst>
      <p:ext uri="{BB962C8B-B14F-4D97-AF65-F5344CB8AC3E}">
        <p14:creationId xmlns:p14="http://schemas.microsoft.com/office/powerpoint/2010/main" val="21541486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ovéPole 6"/>
          <p:cNvSpPr txBox="1"/>
          <p:nvPr/>
        </p:nvSpPr>
        <p:spPr>
          <a:xfrm>
            <a:off x="934720" y="137379"/>
            <a:ext cx="1022096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500" b="1" dirty="0">
                <a:solidFill>
                  <a:srgbClr val="FF0000"/>
                </a:solidFill>
              </a:rPr>
              <a:t>dodatková energie z fosilních zdrojů, zvyšování nároků na život (styl života), technokratické paradigma a krize hodnot</a:t>
            </a:r>
          </a:p>
        </p:txBody>
      </p:sp>
      <p:sp>
        <p:nvSpPr>
          <p:cNvPr id="14" name="TextovéPole 13"/>
          <p:cNvSpPr txBox="1"/>
          <p:nvPr/>
        </p:nvSpPr>
        <p:spPr>
          <a:xfrm>
            <a:off x="104499" y="1434832"/>
            <a:ext cx="752421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/>
              <a:t>Je tedy problém přelidnění Země nebo větší nároky populace? To je jedno: </a:t>
            </a:r>
            <a:r>
              <a:rPr lang="cs-CZ" sz="2000" b="1" dirty="0">
                <a:solidFill>
                  <a:srgbClr val="7030A0"/>
                </a:solidFill>
              </a:rPr>
              <a:t>nejde až tak o to, kolik nás je, ale kolik zdrojů vyčerpáme a kolik zplodin vytvoříme </a:t>
            </a:r>
            <a:r>
              <a:rPr lang="cs-CZ" sz="2000" dirty="0"/>
              <a:t>(jestli na uživení 12 dětí, nebo na každoroční letecké dovolené či nákupní mánie).</a:t>
            </a:r>
          </a:p>
        </p:txBody>
      </p:sp>
      <p:pic>
        <p:nvPicPr>
          <p:cNvPr id="18" name="Obrázek 17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256" r="5181"/>
          <a:stretch/>
        </p:blipFill>
        <p:spPr>
          <a:xfrm>
            <a:off x="7645385" y="1074976"/>
            <a:ext cx="4423010" cy="4821175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642" y="3874669"/>
            <a:ext cx="1596935" cy="2483147"/>
          </a:xfrm>
          <a:prstGeom prst="rect">
            <a:avLst/>
          </a:prstGeom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4955" y="3874669"/>
            <a:ext cx="1708769" cy="2483148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193039" y="2966720"/>
            <a:ext cx="73220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Technokratické paradigma: pojem zpopularizovaný papežem Františkem I. v encyklice </a:t>
            </a:r>
            <a:r>
              <a:rPr lang="cs-CZ" i="1" dirty="0" err="1"/>
              <a:t>Laudato</a:t>
            </a:r>
            <a:r>
              <a:rPr lang="cs-CZ" i="1" dirty="0"/>
              <a:t> Si</a:t>
            </a:r>
            <a:r>
              <a:rPr lang="cs-CZ" dirty="0"/>
              <a:t> (2015) a apoštolské exhortaci </a:t>
            </a:r>
            <a:r>
              <a:rPr lang="cs-CZ" i="1" dirty="0" err="1"/>
              <a:t>Laudate</a:t>
            </a:r>
            <a:r>
              <a:rPr lang="cs-CZ" i="1" dirty="0"/>
              <a:t> Deum</a:t>
            </a:r>
            <a:r>
              <a:rPr lang="cs-CZ" dirty="0"/>
              <a:t> (2023).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3983982" y="3874669"/>
            <a:ext cx="353114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Co tím myslí?</a:t>
            </a:r>
          </a:p>
          <a:p>
            <a:endParaRPr lang="cs-CZ" dirty="0"/>
          </a:p>
          <a:p>
            <a:r>
              <a:rPr lang="cs-CZ" dirty="0"/>
              <a:t>„co největší zisk s co nejmenšími náklady v co nejkratším čase, pro který je </a:t>
            </a:r>
            <a:r>
              <a:rPr lang="cs-CZ" i="1" dirty="0"/>
              <a:t>nelidská realita</a:t>
            </a:r>
            <a:r>
              <a:rPr lang="cs-CZ" dirty="0"/>
              <a:t> (tj. příroda) jen pouhým zdrojem“.</a:t>
            </a:r>
          </a:p>
        </p:txBody>
      </p:sp>
      <p:sp>
        <p:nvSpPr>
          <p:cNvPr id="5" name="Obdélník 4"/>
          <p:cNvSpPr/>
          <p:nvPr/>
        </p:nvSpPr>
        <p:spPr>
          <a:xfrm>
            <a:off x="8040413" y="5896151"/>
            <a:ext cx="415158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dirty="0"/>
              <a:t>Rozevřené nůžky mezi bohatým a chudým světem: jako naše „střední a vyšší třída“ žije jen 12% lidstva.</a:t>
            </a:r>
          </a:p>
        </p:txBody>
      </p:sp>
      <p:sp>
        <p:nvSpPr>
          <p:cNvPr id="8" name="TextovéPole 7"/>
          <p:cNvSpPr txBox="1"/>
          <p:nvPr/>
        </p:nvSpPr>
        <p:spPr>
          <a:xfrm rot="19872320">
            <a:off x="8276284" y="3151386"/>
            <a:ext cx="3387634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1 % nejbohatších produkuje víc emisí než 66% nejchudších (</a:t>
            </a:r>
            <a:r>
              <a:rPr lang="cs-CZ"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Khalfan</a:t>
            </a:r>
            <a:r>
              <a:rPr lang="cs-CZ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et al. 2023)</a:t>
            </a:r>
          </a:p>
        </p:txBody>
      </p:sp>
    </p:spTree>
    <p:extLst>
      <p:ext uri="{BB962C8B-B14F-4D97-AF65-F5344CB8AC3E}">
        <p14:creationId xmlns:p14="http://schemas.microsoft.com/office/powerpoint/2010/main" val="1746920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934720" y="137379"/>
            <a:ext cx="1022096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500" b="1" dirty="0">
                <a:solidFill>
                  <a:srgbClr val="FF0000"/>
                </a:solidFill>
              </a:rPr>
              <a:t>dodatková energie z fosilních zdrojů, zvyšování nároků na život (styl života), technokratické paradigma a krize hodnot</a:t>
            </a:r>
          </a:p>
        </p:txBody>
      </p:sp>
      <p:sp>
        <p:nvSpPr>
          <p:cNvPr id="3" name="Obdélník 2"/>
          <p:cNvSpPr/>
          <p:nvPr/>
        </p:nvSpPr>
        <p:spPr>
          <a:xfrm>
            <a:off x="166021" y="1584858"/>
            <a:ext cx="1166021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„Globální krizi zažíváme, protože </a:t>
            </a:r>
            <a:r>
              <a:rPr lang="cs-CZ" i="1" dirty="0"/>
              <a:t>že nelidská realita je jen pouhým zdrojem</a:t>
            </a:r>
            <a:r>
              <a:rPr lang="cs-CZ" dirty="0"/>
              <a:t>“: říká papež František, a říká vlastně jinými slovy úplně stejnou věc jako tento článek v prestižním vědeckém časopise </a:t>
            </a:r>
            <a:r>
              <a:rPr lang="cs-CZ" i="1" dirty="0" err="1"/>
              <a:t>Nature</a:t>
            </a:r>
            <a:r>
              <a:rPr lang="cs-CZ" dirty="0"/>
              <a:t>:</a:t>
            </a:r>
            <a:endParaRPr lang="cs-CZ" i="1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183" y="2816894"/>
            <a:ext cx="5841683" cy="2750845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6754153" y="2948586"/>
            <a:ext cx="4826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i="1" dirty="0">
                <a:solidFill>
                  <a:srgbClr val="00B050"/>
                </a:solidFill>
              </a:rPr>
              <a:t>Přetrvávají bariéry k tomu, abychom inkorporovali hodnoty přírody  do rozhodování. </a:t>
            </a:r>
          </a:p>
          <a:p>
            <a:endParaRPr lang="cs-CZ" b="1" i="1" dirty="0">
              <a:solidFill>
                <a:srgbClr val="00B050"/>
              </a:solidFill>
            </a:endParaRPr>
          </a:p>
          <a:p>
            <a:r>
              <a:rPr lang="cs-CZ" b="1" i="1" dirty="0">
                <a:solidFill>
                  <a:srgbClr val="00B050"/>
                </a:solidFill>
              </a:rPr>
              <a:t>Podceňování hodnot přírody vede k environmentální krizi, kterou prožíváme.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6304866" y="5029200"/>
            <a:ext cx="5724574" cy="15850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200" b="1" dirty="0"/>
              <a:t>Věda i víra se tedy shodnou na tom, že jednou z příčin stavu, ve kterém se nacházíme, je </a:t>
            </a:r>
          </a:p>
          <a:p>
            <a:pPr algn="ctr"/>
            <a:endParaRPr lang="cs-CZ" b="1" dirty="0"/>
          </a:p>
          <a:p>
            <a:pPr algn="ctr"/>
            <a:r>
              <a:rPr lang="cs-CZ" sz="3500" b="1" dirty="0">
                <a:solidFill>
                  <a:srgbClr val="0000FF"/>
                </a:solidFill>
              </a:rPr>
              <a:t>krize hodnot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6754153" y="2526698"/>
            <a:ext cx="21684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err="1"/>
              <a:t>Pascual</a:t>
            </a:r>
            <a:r>
              <a:rPr lang="cs-CZ" sz="1400" dirty="0"/>
              <a:t> et al. 2023 </a:t>
            </a:r>
            <a:r>
              <a:rPr lang="cs-CZ" sz="1400" i="1" dirty="0" err="1"/>
              <a:t>Nature</a:t>
            </a:r>
            <a:endParaRPr lang="cs-CZ" sz="1400" i="1" dirty="0"/>
          </a:p>
        </p:txBody>
      </p:sp>
    </p:spTree>
    <p:extLst>
      <p:ext uri="{BB962C8B-B14F-4D97-AF65-F5344CB8AC3E}">
        <p14:creationId xmlns:p14="http://schemas.microsoft.com/office/powerpoint/2010/main" val="28475801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ovéPole 13"/>
          <p:cNvSpPr txBox="1"/>
          <p:nvPr/>
        </p:nvSpPr>
        <p:spPr>
          <a:xfrm>
            <a:off x="95793" y="1007974"/>
            <a:ext cx="11942358" cy="5786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/>
              <a:t>Takto masové náhlé využívání dodatkové energie má v historii Země analogii: před 0,5 </a:t>
            </a:r>
            <a:r>
              <a:rPr lang="cs-CZ" sz="2000" dirty="0" err="1"/>
              <a:t>mld</a:t>
            </a:r>
            <a:r>
              <a:rPr lang="cs-CZ" sz="2000" dirty="0"/>
              <a:t> let objevily mořské sinice schopnost fotosyntézy, zažily díky tomu rozmach, ale do atmosféry  se dostalo obrovské množství kyslíku, který nic neodčerpávalo (</a:t>
            </a:r>
            <a:r>
              <a:rPr lang="cs-CZ" sz="2000" i="1" dirty="0"/>
              <a:t>Great </a:t>
            </a:r>
            <a:r>
              <a:rPr lang="cs-CZ" sz="2000" i="1" dirty="0" err="1"/>
              <a:t>Oxidation</a:t>
            </a:r>
            <a:r>
              <a:rPr lang="cs-CZ" sz="2000" i="1" dirty="0"/>
              <a:t> </a:t>
            </a:r>
            <a:r>
              <a:rPr lang="cs-CZ" sz="2000" i="1" dirty="0" err="1"/>
              <a:t>Event</a:t>
            </a:r>
            <a:r>
              <a:rPr lang="cs-CZ" sz="2000" dirty="0"/>
              <a:t>), ten byl toxický pro řadu organizmů a navíc reagoval s metanem, čímž klesla koncentrace metanu v atmosféře a nastalo prudké ochlazení.</a:t>
            </a:r>
          </a:p>
          <a:p>
            <a:endParaRPr lang="cs-CZ" sz="2000" dirty="0"/>
          </a:p>
          <a:p>
            <a:pPr>
              <a:spcAft>
                <a:spcPts val="600"/>
              </a:spcAft>
            </a:pPr>
            <a:r>
              <a:rPr lang="cs-CZ" sz="2000" dirty="0"/>
              <a:t>Dnes se tedy děje něco podobného, ale v atmosféře přibývá oxid uhličitý, který vede k oteplení. Chová se člověk jako sinice? (i pro ni byla, řečeno s Františkem I., </a:t>
            </a:r>
            <a:r>
              <a:rPr lang="cs-CZ" sz="2000" i="1" dirty="0" err="1"/>
              <a:t>nesinicová</a:t>
            </a:r>
            <a:r>
              <a:rPr lang="cs-CZ" sz="2000" i="1" dirty="0"/>
              <a:t> realita</a:t>
            </a:r>
            <a:r>
              <a:rPr lang="cs-CZ" sz="2000" dirty="0"/>
              <a:t> jen pouhým zdrojem). Choval by se tak jakýkoli druh, kdyby objevil </a:t>
            </a:r>
            <a:r>
              <a:rPr lang="cs-CZ" sz="2000" b="1" dirty="0"/>
              <a:t>dodatkovou energii</a:t>
            </a:r>
            <a:r>
              <a:rPr lang="cs-CZ" sz="2000" dirty="0"/>
              <a:t>?</a:t>
            </a:r>
          </a:p>
          <a:p>
            <a:pPr>
              <a:spcAft>
                <a:spcPts val="600"/>
              </a:spcAft>
            </a:pPr>
            <a:r>
              <a:rPr lang="cs-CZ" sz="2000" dirty="0"/>
              <a:t>Dodatková energie </a:t>
            </a:r>
            <a:r>
              <a:rPr lang="cs-CZ" sz="2000" dirty="0">
                <a:solidFill>
                  <a:srgbClr val="7030A0"/>
                </a:solidFill>
              </a:rPr>
              <a:t>(</a:t>
            </a:r>
            <a:r>
              <a:rPr lang="cs-CZ" sz="2000" i="1" dirty="0" err="1">
                <a:solidFill>
                  <a:srgbClr val="7030A0"/>
                </a:solidFill>
              </a:rPr>
              <a:t>excess</a:t>
            </a:r>
            <a:r>
              <a:rPr lang="cs-CZ" sz="2000" i="1" dirty="0">
                <a:solidFill>
                  <a:srgbClr val="7030A0"/>
                </a:solidFill>
              </a:rPr>
              <a:t> </a:t>
            </a:r>
            <a:r>
              <a:rPr lang="cs-CZ" sz="2000" i="1" dirty="0" err="1">
                <a:solidFill>
                  <a:srgbClr val="7030A0"/>
                </a:solidFill>
              </a:rPr>
              <a:t>energy</a:t>
            </a:r>
            <a:r>
              <a:rPr lang="cs-CZ" sz="2000" dirty="0">
                <a:solidFill>
                  <a:srgbClr val="7030A0"/>
                </a:solidFill>
              </a:rPr>
              <a:t>, </a:t>
            </a:r>
            <a:r>
              <a:rPr lang="cs-CZ" sz="2000" i="1" dirty="0">
                <a:solidFill>
                  <a:srgbClr val="7030A0"/>
                </a:solidFill>
              </a:rPr>
              <a:t>extra-</a:t>
            </a:r>
            <a:r>
              <a:rPr lang="cs-CZ" sz="2000" i="1" dirty="0" err="1">
                <a:solidFill>
                  <a:srgbClr val="7030A0"/>
                </a:solidFill>
              </a:rPr>
              <a:t>metabolic</a:t>
            </a:r>
            <a:r>
              <a:rPr lang="cs-CZ" sz="2000" i="1" dirty="0">
                <a:solidFill>
                  <a:srgbClr val="7030A0"/>
                </a:solidFill>
              </a:rPr>
              <a:t> </a:t>
            </a:r>
            <a:r>
              <a:rPr lang="cs-CZ" sz="2000" i="1" dirty="0" err="1">
                <a:solidFill>
                  <a:srgbClr val="7030A0"/>
                </a:solidFill>
              </a:rPr>
              <a:t>energy</a:t>
            </a:r>
            <a:r>
              <a:rPr lang="cs-CZ" sz="2000" dirty="0">
                <a:solidFill>
                  <a:srgbClr val="7030A0"/>
                </a:solidFill>
              </a:rPr>
              <a:t>)</a:t>
            </a:r>
            <a:r>
              <a:rPr lang="cs-CZ" sz="2000" b="1" dirty="0">
                <a:solidFill>
                  <a:srgbClr val="7030A0"/>
                </a:solidFill>
              </a:rPr>
              <a:t> </a:t>
            </a:r>
            <a:r>
              <a:rPr lang="cs-CZ" sz="2000" dirty="0"/>
              <a:t>z fosilních zdrojů nám tedy sice pomáhá exploatovat přírodní zdroje; zároveň ale tvoří zplodiny a vzniká i víc zplodin metabolismu“ - </a:t>
            </a:r>
            <a:r>
              <a:rPr lang="cs-CZ" sz="2000" b="1" dirty="0">
                <a:solidFill>
                  <a:srgbClr val="0070C0"/>
                </a:solidFill>
              </a:rPr>
              <a:t>vzpomeňme na princip </a:t>
            </a:r>
            <a:r>
              <a:rPr lang="cs-CZ" sz="2000" b="1" dirty="0" err="1">
                <a:solidFill>
                  <a:srgbClr val="0070C0"/>
                </a:solidFill>
              </a:rPr>
              <a:t>samozřeďování</a:t>
            </a:r>
            <a:r>
              <a:rPr lang="cs-CZ" sz="2000" b="1" dirty="0">
                <a:solidFill>
                  <a:srgbClr val="0070C0"/>
                </a:solidFill>
              </a:rPr>
              <a:t> populace vlastními zplodinami</a:t>
            </a:r>
            <a:r>
              <a:rPr lang="cs-CZ" sz="2000" dirty="0"/>
              <a:t>! </a:t>
            </a:r>
          </a:p>
          <a:p>
            <a:endParaRPr lang="cs-CZ" sz="2000" dirty="0"/>
          </a:p>
          <a:p>
            <a:r>
              <a:rPr lang="cs-CZ" sz="2000" b="1" dirty="0"/>
              <a:t>Humanitární krize:</a:t>
            </a:r>
            <a:r>
              <a:rPr lang="cs-CZ" sz="2000" dirty="0"/>
              <a:t> vzpomeňme na vztah </a:t>
            </a:r>
            <a:r>
              <a:rPr lang="cs-CZ" sz="2000" b="1" dirty="0" err="1">
                <a:solidFill>
                  <a:srgbClr val="0070C0"/>
                </a:solidFill>
              </a:rPr>
              <a:t>kompetice</a:t>
            </a:r>
            <a:r>
              <a:rPr lang="cs-CZ" sz="2000" b="1" dirty="0">
                <a:solidFill>
                  <a:srgbClr val="0070C0"/>
                </a:solidFill>
              </a:rPr>
              <a:t> a dostupnosti zdrojů: </a:t>
            </a:r>
            <a:r>
              <a:rPr lang="cs-CZ" sz="2000" dirty="0" err="1"/>
              <a:t>kompetice</a:t>
            </a:r>
            <a:r>
              <a:rPr lang="cs-CZ" sz="2000" dirty="0"/>
              <a:t> je největší při nejmenších (boj o přežití; ale zároveň je častá facilitace: viz </a:t>
            </a:r>
            <a:r>
              <a:rPr lang="cs-CZ" sz="2000" i="1" dirty="0"/>
              <a:t>stress gradient </a:t>
            </a:r>
            <a:r>
              <a:rPr lang="cs-CZ" sz="2000" i="1" dirty="0" err="1"/>
              <a:t>hypothesis</a:t>
            </a:r>
            <a:r>
              <a:rPr lang="cs-CZ" sz="2000" dirty="0"/>
              <a:t>) a největších dostupnostech (prosazování C-stratégů a efektivní využívání K). </a:t>
            </a:r>
            <a:r>
              <a:rPr lang="cs-CZ" sz="2000" dirty="0" err="1"/>
              <a:t>Intraspecifická</a:t>
            </a:r>
            <a:r>
              <a:rPr lang="cs-CZ" sz="2000" dirty="0"/>
              <a:t> interferenční </a:t>
            </a:r>
            <a:r>
              <a:rPr lang="cs-CZ" sz="2000" dirty="0" err="1"/>
              <a:t>kompetice</a:t>
            </a:r>
            <a:r>
              <a:rPr lang="cs-CZ" sz="2000" dirty="0"/>
              <a:t> u člověka = války; </a:t>
            </a:r>
            <a:r>
              <a:rPr lang="cs-CZ" sz="2000" dirty="0" err="1"/>
              <a:t>intraspecifická</a:t>
            </a:r>
            <a:r>
              <a:rPr lang="cs-CZ" sz="2000" dirty="0"/>
              <a:t> exploatační </a:t>
            </a:r>
            <a:r>
              <a:rPr lang="cs-CZ" sz="2000" dirty="0" err="1"/>
              <a:t>kompetice</a:t>
            </a:r>
            <a:r>
              <a:rPr lang="cs-CZ" sz="2000" dirty="0"/>
              <a:t> = rozevírání nůžek bohatství a chudoby (je stále více asymetrická). </a:t>
            </a:r>
          </a:p>
          <a:p>
            <a:endParaRPr lang="cs-CZ" sz="2000" dirty="0"/>
          </a:p>
          <a:p>
            <a:r>
              <a:rPr lang="cs-CZ" sz="2000" dirty="0"/>
              <a:t>Tento mix tvoří velmi propletený systém problémů a krizí, kterým čelíme.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860699" y="0"/>
            <a:ext cx="1022096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500" b="1" dirty="0">
                <a:solidFill>
                  <a:srgbClr val="FF0000"/>
                </a:solidFill>
              </a:rPr>
              <a:t>dodatková energie z fosilních zdrojů, zvyšování nároků na život (styl života), technokratické paradigma a krize hodnot</a:t>
            </a:r>
          </a:p>
        </p:txBody>
      </p:sp>
    </p:spTree>
    <p:extLst>
      <p:ext uri="{BB962C8B-B14F-4D97-AF65-F5344CB8AC3E}">
        <p14:creationId xmlns:p14="http://schemas.microsoft.com/office/powerpoint/2010/main" val="30196613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7" name="Přímá spojnice se šipkou 76"/>
          <p:cNvCxnSpPr/>
          <p:nvPr/>
        </p:nvCxnSpPr>
        <p:spPr>
          <a:xfrm flipH="1">
            <a:off x="7991285" y="2658642"/>
            <a:ext cx="1845730" cy="2699987"/>
          </a:xfrm>
          <a:prstGeom prst="straightConnector1">
            <a:avLst/>
          </a:prstGeom>
          <a:ln w="92075"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Přímá spojnice se šipkou 54"/>
          <p:cNvCxnSpPr/>
          <p:nvPr/>
        </p:nvCxnSpPr>
        <p:spPr>
          <a:xfrm flipV="1">
            <a:off x="8134070" y="2646070"/>
            <a:ext cx="1954807" cy="2918502"/>
          </a:xfrm>
          <a:prstGeom prst="straightConnector1">
            <a:avLst/>
          </a:prstGeom>
          <a:ln w="92075">
            <a:solidFill>
              <a:schemeClr val="bg1">
                <a:lumMod val="8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Přímá spojnice se šipkou 52"/>
          <p:cNvCxnSpPr/>
          <p:nvPr/>
        </p:nvCxnSpPr>
        <p:spPr>
          <a:xfrm flipH="1" flipV="1">
            <a:off x="1195594" y="2320522"/>
            <a:ext cx="2874961" cy="3185533"/>
          </a:xfrm>
          <a:prstGeom prst="straightConnector1">
            <a:avLst/>
          </a:prstGeom>
          <a:ln w="92075">
            <a:solidFill>
              <a:schemeClr val="bg1">
                <a:lumMod val="8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ovéPole 1"/>
          <p:cNvSpPr txBox="1"/>
          <p:nvPr/>
        </p:nvSpPr>
        <p:spPr>
          <a:xfrm>
            <a:off x="-86699" y="4944631"/>
            <a:ext cx="308065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b="1" dirty="0"/>
              <a:t>klimatická krize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9394750" y="4896455"/>
            <a:ext cx="272739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b="1" dirty="0"/>
              <a:t>krize biodiverzity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3962449" y="4864144"/>
            <a:ext cx="46878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b="1" dirty="0"/>
              <a:t>humanitární a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32513" y="881961"/>
            <a:ext cx="315145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200" b="1" dirty="0">
                <a:solidFill>
                  <a:srgbClr val="00B050"/>
                </a:solidFill>
              </a:rPr>
              <a:t>fosilní </a:t>
            </a:r>
            <a:r>
              <a:rPr lang="cs-CZ" sz="2200" b="1" dirty="0" err="1">
                <a:solidFill>
                  <a:srgbClr val="00B050"/>
                </a:solidFill>
              </a:rPr>
              <a:t>org</a:t>
            </a:r>
            <a:r>
              <a:rPr lang="cs-CZ" sz="2200" b="1" dirty="0">
                <a:solidFill>
                  <a:srgbClr val="00B050"/>
                </a:solidFill>
              </a:rPr>
              <a:t>. C: narušené </a:t>
            </a:r>
          </a:p>
          <a:p>
            <a:pPr algn="ctr"/>
            <a:r>
              <a:rPr lang="cs-CZ" sz="2200" b="1" dirty="0">
                <a:solidFill>
                  <a:srgbClr val="00B050"/>
                </a:solidFill>
              </a:rPr>
              <a:t>biogeochemické cykly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268627" y="21710"/>
            <a:ext cx="115824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000" b="1" dirty="0">
                <a:solidFill>
                  <a:srgbClr val="FF0000"/>
                </a:solidFill>
              </a:rPr>
              <a:t>exponenciální populační růst a zvyšování nároků na život (krize hodnot)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8806543" y="858935"/>
            <a:ext cx="30444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200" b="1" dirty="0">
                <a:solidFill>
                  <a:srgbClr val="00B050"/>
                </a:solidFill>
              </a:rPr>
              <a:t>Destrukce přirozených ekosystémů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8483655" y="1594602"/>
            <a:ext cx="36902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Všech, nejen lesních! Přímé ničení, změny fungování, rozpad biotických interakcí, úbytek biodiverzity.</a:t>
            </a:r>
          </a:p>
        </p:txBody>
      </p:sp>
      <p:sp>
        <p:nvSpPr>
          <p:cNvPr id="19" name="TextovéPole 18"/>
          <p:cNvSpPr txBox="1"/>
          <p:nvPr/>
        </p:nvSpPr>
        <p:spPr>
          <a:xfrm>
            <a:off x="333415" y="1646524"/>
            <a:ext cx="28180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více C, P, N, S v koloběhu; jinak rozmístěné na Zemi</a:t>
            </a:r>
          </a:p>
        </p:txBody>
      </p:sp>
      <p:cxnSp>
        <p:nvCxnSpPr>
          <p:cNvPr id="22" name="Přímá spojnice se šipkou 21"/>
          <p:cNvCxnSpPr/>
          <p:nvPr/>
        </p:nvCxnSpPr>
        <p:spPr>
          <a:xfrm flipH="1" flipV="1">
            <a:off x="3609892" y="2117979"/>
            <a:ext cx="4607368" cy="1858"/>
          </a:xfrm>
          <a:prstGeom prst="straightConnector1">
            <a:avLst/>
          </a:prstGeom>
          <a:ln w="3810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ovéPole 22"/>
          <p:cNvSpPr txBox="1"/>
          <p:nvPr/>
        </p:nvSpPr>
        <p:spPr>
          <a:xfrm>
            <a:off x="3239765" y="2108859"/>
            <a:ext cx="53778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i="1" dirty="0">
                <a:solidFill>
                  <a:schemeClr val="accent2">
                    <a:lumMod val="75000"/>
                  </a:schemeClr>
                </a:solidFill>
              </a:rPr>
              <a:t>narušená funkce v biogeochemických cyklech</a:t>
            </a:r>
          </a:p>
        </p:txBody>
      </p:sp>
      <p:sp>
        <p:nvSpPr>
          <p:cNvPr id="27" name="TextovéPole 26"/>
          <p:cNvSpPr txBox="1"/>
          <p:nvPr/>
        </p:nvSpPr>
        <p:spPr>
          <a:xfrm>
            <a:off x="3962449" y="958512"/>
            <a:ext cx="3834430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i="1" dirty="0">
                <a:solidFill>
                  <a:schemeClr val="accent2">
                    <a:lumMod val="75000"/>
                  </a:schemeClr>
                </a:solidFill>
              </a:rPr>
              <a:t>negativní vliv na přirozené ekosystémy </a:t>
            </a:r>
            <a:r>
              <a:rPr lang="cs-CZ" sz="2100" i="1" dirty="0">
                <a:solidFill>
                  <a:schemeClr val="accent2">
                    <a:lumMod val="75000"/>
                  </a:schemeClr>
                </a:solidFill>
              </a:rPr>
              <a:t>(</a:t>
            </a:r>
            <a:r>
              <a:rPr lang="cs-CZ" sz="2100" b="1" i="1" dirty="0">
                <a:solidFill>
                  <a:schemeClr val="accent2">
                    <a:lumMod val="75000"/>
                  </a:schemeClr>
                </a:solidFill>
              </a:rPr>
              <a:t>acidifikace, eutrofizace</a:t>
            </a:r>
            <a:r>
              <a:rPr lang="cs-CZ" sz="2100" i="1" dirty="0">
                <a:solidFill>
                  <a:schemeClr val="accent2">
                    <a:lumMod val="75000"/>
                  </a:schemeClr>
                </a:solidFill>
              </a:rPr>
              <a:t>)</a:t>
            </a:r>
          </a:p>
        </p:txBody>
      </p:sp>
      <p:cxnSp>
        <p:nvCxnSpPr>
          <p:cNvPr id="28" name="Přímá spojnice se šipkou 27"/>
          <p:cNvCxnSpPr/>
          <p:nvPr/>
        </p:nvCxnSpPr>
        <p:spPr>
          <a:xfrm>
            <a:off x="3688803" y="1628376"/>
            <a:ext cx="4528457" cy="7626"/>
          </a:xfrm>
          <a:prstGeom prst="straightConnector1">
            <a:avLst/>
          </a:prstGeom>
          <a:ln w="3810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ovéPole 34"/>
          <p:cNvSpPr txBox="1"/>
          <p:nvPr/>
        </p:nvSpPr>
        <p:spPr>
          <a:xfrm>
            <a:off x="5110844" y="1705469"/>
            <a:ext cx="18614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chemeClr val="accent2">
                    <a:lumMod val="75000"/>
                  </a:schemeClr>
                </a:solidFill>
              </a:rPr>
              <a:t>zpětná vazba !</a:t>
            </a:r>
          </a:p>
        </p:txBody>
      </p:sp>
      <p:sp>
        <p:nvSpPr>
          <p:cNvPr id="36" name="TextovéPole 35"/>
          <p:cNvSpPr txBox="1"/>
          <p:nvPr/>
        </p:nvSpPr>
        <p:spPr>
          <a:xfrm>
            <a:off x="2683179" y="6396122"/>
            <a:ext cx="728058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200" b="1" dirty="0">
                <a:solidFill>
                  <a:srgbClr val="00B050"/>
                </a:solidFill>
              </a:rPr>
              <a:t>intenzita a globální dosah </a:t>
            </a:r>
            <a:r>
              <a:rPr lang="cs-CZ" sz="2200" b="1" dirty="0" err="1">
                <a:solidFill>
                  <a:srgbClr val="00B050"/>
                </a:solidFill>
              </a:rPr>
              <a:t>kompetice</a:t>
            </a:r>
            <a:r>
              <a:rPr lang="cs-CZ" sz="2200" b="1" dirty="0">
                <a:solidFill>
                  <a:srgbClr val="00B050"/>
                </a:solidFill>
              </a:rPr>
              <a:t> mezi lidskými jedinci</a:t>
            </a:r>
          </a:p>
        </p:txBody>
      </p:sp>
      <p:cxnSp>
        <p:nvCxnSpPr>
          <p:cNvPr id="37" name="Přímá spojnice se šipkou 36"/>
          <p:cNvCxnSpPr/>
          <p:nvPr/>
        </p:nvCxnSpPr>
        <p:spPr>
          <a:xfrm>
            <a:off x="1721333" y="2329338"/>
            <a:ext cx="559044" cy="699143"/>
          </a:xfrm>
          <a:prstGeom prst="straightConnector1">
            <a:avLst/>
          </a:prstGeom>
          <a:ln w="793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Přímá spojnice se šipkou 42"/>
          <p:cNvCxnSpPr/>
          <p:nvPr/>
        </p:nvCxnSpPr>
        <p:spPr>
          <a:xfrm flipV="1">
            <a:off x="2683179" y="2607183"/>
            <a:ext cx="6795118" cy="2898872"/>
          </a:xfrm>
          <a:prstGeom prst="straightConnector1">
            <a:avLst/>
          </a:prstGeom>
          <a:ln w="92075">
            <a:solidFill>
              <a:srgbClr val="E2AC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Přímá spojnice se šipkou 46"/>
          <p:cNvCxnSpPr/>
          <p:nvPr/>
        </p:nvCxnSpPr>
        <p:spPr>
          <a:xfrm>
            <a:off x="3609892" y="3744116"/>
            <a:ext cx="689497" cy="505170"/>
          </a:xfrm>
          <a:prstGeom prst="straightConnector1">
            <a:avLst/>
          </a:prstGeom>
          <a:ln w="6350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Přímá spojnice se šipkou 47"/>
          <p:cNvCxnSpPr/>
          <p:nvPr/>
        </p:nvCxnSpPr>
        <p:spPr>
          <a:xfrm flipH="1">
            <a:off x="6345208" y="4545784"/>
            <a:ext cx="73532" cy="469101"/>
          </a:xfrm>
          <a:prstGeom prst="straightConnector1">
            <a:avLst/>
          </a:prstGeom>
          <a:ln w="8890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ovéPole 3"/>
          <p:cNvSpPr txBox="1"/>
          <p:nvPr/>
        </p:nvSpPr>
        <p:spPr>
          <a:xfrm>
            <a:off x="4134347" y="4212488"/>
            <a:ext cx="570266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0070C0"/>
                </a:solidFill>
              </a:rPr>
              <a:t>přímé ohrožení jedinců, lidské populace nebo subpopulací </a:t>
            </a:r>
          </a:p>
        </p:txBody>
      </p:sp>
      <p:sp>
        <p:nvSpPr>
          <p:cNvPr id="51" name="TextovéPole 50"/>
          <p:cNvSpPr txBox="1"/>
          <p:nvPr/>
        </p:nvSpPr>
        <p:spPr>
          <a:xfrm>
            <a:off x="3991898" y="5814941"/>
            <a:ext cx="504091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1600" dirty="0"/>
              <a:t>frustrace: environmentální žal, radikalizace vs. zatvrzení</a:t>
            </a:r>
          </a:p>
        </p:txBody>
      </p:sp>
      <p:cxnSp>
        <p:nvCxnSpPr>
          <p:cNvPr id="58" name="Přímá spojnice se šipkou 57"/>
          <p:cNvCxnSpPr/>
          <p:nvPr/>
        </p:nvCxnSpPr>
        <p:spPr>
          <a:xfrm flipV="1">
            <a:off x="6345208" y="6076335"/>
            <a:ext cx="0" cy="400962"/>
          </a:xfrm>
          <a:prstGeom prst="straightConnector1">
            <a:avLst/>
          </a:prstGeom>
          <a:ln w="6350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Šipka dolů 60"/>
          <p:cNvSpPr/>
          <p:nvPr/>
        </p:nvSpPr>
        <p:spPr>
          <a:xfrm>
            <a:off x="10569311" y="2770989"/>
            <a:ext cx="272141" cy="1904559"/>
          </a:xfrm>
          <a:prstGeom prst="down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2" name="Šipka dolů 61"/>
          <p:cNvSpPr/>
          <p:nvPr/>
        </p:nvSpPr>
        <p:spPr>
          <a:xfrm>
            <a:off x="566071" y="2586285"/>
            <a:ext cx="272141" cy="1904559"/>
          </a:xfrm>
          <a:prstGeom prst="down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66" name="Přímá spojnice se šipkou 65"/>
          <p:cNvCxnSpPr/>
          <p:nvPr/>
        </p:nvCxnSpPr>
        <p:spPr>
          <a:xfrm flipV="1">
            <a:off x="2671449" y="5693232"/>
            <a:ext cx="1291000" cy="30245"/>
          </a:xfrm>
          <a:prstGeom prst="straightConnector1">
            <a:avLst/>
          </a:prstGeom>
          <a:ln w="952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Přímá spojnice se šipkou 67"/>
          <p:cNvCxnSpPr>
            <a:stCxn id="3" idx="1"/>
          </p:cNvCxnSpPr>
          <p:nvPr/>
        </p:nvCxnSpPr>
        <p:spPr>
          <a:xfrm flipH="1">
            <a:off x="8159361" y="5558175"/>
            <a:ext cx="1235389" cy="19269"/>
          </a:xfrm>
          <a:prstGeom prst="straightConnector1">
            <a:avLst/>
          </a:prstGeom>
          <a:ln w="952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Přímá spojnice se šipkou 77"/>
          <p:cNvCxnSpPr/>
          <p:nvPr/>
        </p:nvCxnSpPr>
        <p:spPr>
          <a:xfrm flipV="1">
            <a:off x="423759" y="2522084"/>
            <a:ext cx="0" cy="1881672"/>
          </a:xfrm>
          <a:prstGeom prst="straightConnector1">
            <a:avLst/>
          </a:prstGeom>
          <a:ln w="92075">
            <a:solidFill>
              <a:srgbClr val="E2AC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Přímá spojnice se šipkou 39"/>
          <p:cNvCxnSpPr/>
          <p:nvPr/>
        </p:nvCxnSpPr>
        <p:spPr>
          <a:xfrm>
            <a:off x="1662815" y="510099"/>
            <a:ext cx="1" cy="426614"/>
          </a:xfrm>
          <a:prstGeom prst="straightConnector1">
            <a:avLst/>
          </a:prstGeom>
          <a:ln w="92075">
            <a:solidFill>
              <a:srgbClr val="E2AC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Přímá spojnice se šipkou 44"/>
          <p:cNvCxnSpPr/>
          <p:nvPr/>
        </p:nvCxnSpPr>
        <p:spPr>
          <a:xfrm>
            <a:off x="10221827" y="505184"/>
            <a:ext cx="1" cy="426614"/>
          </a:xfrm>
          <a:prstGeom prst="straightConnector1">
            <a:avLst/>
          </a:prstGeom>
          <a:ln w="92075">
            <a:solidFill>
              <a:srgbClr val="E2AC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Přímá spojnice se šipkou 45"/>
          <p:cNvCxnSpPr/>
          <p:nvPr/>
        </p:nvCxnSpPr>
        <p:spPr>
          <a:xfrm flipH="1">
            <a:off x="3057004" y="647630"/>
            <a:ext cx="209379" cy="2362461"/>
          </a:xfrm>
          <a:prstGeom prst="straightConnector1">
            <a:avLst/>
          </a:prstGeom>
          <a:ln w="34925">
            <a:solidFill>
              <a:srgbClr val="E2AC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ovéPole 33"/>
          <p:cNvSpPr txBox="1"/>
          <p:nvPr/>
        </p:nvSpPr>
        <p:spPr>
          <a:xfrm rot="3112678">
            <a:off x="2440171" y="4178075"/>
            <a:ext cx="782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chemeClr val="bg1">
                    <a:lumMod val="65000"/>
                  </a:schemeClr>
                </a:solidFill>
              </a:rPr>
              <a:t>války</a:t>
            </a:r>
          </a:p>
        </p:txBody>
      </p:sp>
      <p:sp>
        <p:nvSpPr>
          <p:cNvPr id="59" name="TextovéPole 58"/>
          <p:cNvSpPr txBox="1"/>
          <p:nvPr/>
        </p:nvSpPr>
        <p:spPr>
          <a:xfrm rot="18294275">
            <a:off x="9312802" y="3287215"/>
            <a:ext cx="782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chemeClr val="bg1">
                    <a:lumMod val="65000"/>
                  </a:schemeClr>
                </a:solidFill>
              </a:rPr>
              <a:t>války</a:t>
            </a:r>
          </a:p>
        </p:txBody>
      </p:sp>
      <p:cxnSp>
        <p:nvCxnSpPr>
          <p:cNvPr id="60" name="Přímá spojnice se šipkou 59"/>
          <p:cNvCxnSpPr/>
          <p:nvPr/>
        </p:nvCxnSpPr>
        <p:spPr>
          <a:xfrm flipH="1" flipV="1">
            <a:off x="2827278" y="3810091"/>
            <a:ext cx="1401697" cy="1559750"/>
          </a:xfrm>
          <a:prstGeom prst="straightConnector1">
            <a:avLst/>
          </a:prstGeom>
          <a:ln w="92075">
            <a:solidFill>
              <a:schemeClr val="bg1">
                <a:lumMod val="8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bdélník 8"/>
          <p:cNvSpPr/>
          <p:nvPr/>
        </p:nvSpPr>
        <p:spPr>
          <a:xfrm>
            <a:off x="4442174" y="3853714"/>
            <a:ext cx="4417235" cy="43088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cs-CZ" sz="2200" b="1" dirty="0">
                <a:solidFill>
                  <a:srgbClr val="0000FF"/>
                </a:solidFill>
              </a:rPr>
              <a:t>plýtvání zdroji; znehodnocení zdrojů</a:t>
            </a:r>
          </a:p>
        </p:txBody>
      </p:sp>
      <p:cxnSp>
        <p:nvCxnSpPr>
          <p:cNvPr id="44" name="Přímá spojnice se šipkou 43"/>
          <p:cNvCxnSpPr/>
          <p:nvPr/>
        </p:nvCxnSpPr>
        <p:spPr>
          <a:xfrm flipH="1">
            <a:off x="8361411" y="2717159"/>
            <a:ext cx="1229002" cy="1064490"/>
          </a:xfrm>
          <a:prstGeom prst="straightConnector1">
            <a:avLst/>
          </a:prstGeom>
          <a:ln w="79375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ovéPole 7"/>
          <p:cNvSpPr txBox="1"/>
          <p:nvPr/>
        </p:nvSpPr>
        <p:spPr>
          <a:xfrm>
            <a:off x="839705" y="3056148"/>
            <a:ext cx="5838458" cy="7232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200" b="1" dirty="0">
                <a:solidFill>
                  <a:schemeClr val="accent6">
                    <a:lumMod val="75000"/>
                  </a:schemeClr>
                </a:solidFill>
              </a:rPr>
              <a:t>odpady a kontaminanty</a:t>
            </a:r>
            <a:r>
              <a:rPr lang="cs-CZ" b="1" dirty="0"/>
              <a:t>: </a:t>
            </a:r>
            <a:r>
              <a:rPr lang="cs-CZ" sz="1700" dirty="0"/>
              <a:t>(1)</a:t>
            </a:r>
            <a:r>
              <a:rPr lang="cs-CZ" sz="1700" b="1" dirty="0"/>
              <a:t> </a:t>
            </a:r>
            <a:r>
              <a:rPr lang="cs-CZ" sz="1700" b="1" dirty="0">
                <a:solidFill>
                  <a:srgbClr val="7030A0"/>
                </a:solidFill>
              </a:rPr>
              <a:t>zplodiny (exhalace) a úniky z nadbytku (hnojiva); </a:t>
            </a:r>
            <a:r>
              <a:rPr lang="cs-CZ" sz="1900" b="1" dirty="0"/>
              <a:t>katastrofy</a:t>
            </a:r>
            <a:r>
              <a:rPr lang="cs-CZ" sz="1700" dirty="0"/>
              <a:t>; (2) </a:t>
            </a:r>
            <a:r>
              <a:rPr lang="cs-CZ" sz="1700" b="1" dirty="0">
                <a:solidFill>
                  <a:srgbClr val="7030A0"/>
                </a:solidFill>
              </a:rPr>
              <a:t>genetická kontaminace</a:t>
            </a:r>
          </a:p>
        </p:txBody>
      </p:sp>
      <p:cxnSp>
        <p:nvCxnSpPr>
          <p:cNvPr id="49" name="Přímá spojnice se šipkou 48"/>
          <p:cNvCxnSpPr/>
          <p:nvPr/>
        </p:nvCxnSpPr>
        <p:spPr>
          <a:xfrm flipV="1">
            <a:off x="6612617" y="2436574"/>
            <a:ext cx="2297204" cy="804742"/>
          </a:xfrm>
          <a:prstGeom prst="straightConnector1">
            <a:avLst/>
          </a:prstGeom>
          <a:ln w="6350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ovéPole 56"/>
          <p:cNvSpPr txBox="1"/>
          <p:nvPr/>
        </p:nvSpPr>
        <p:spPr>
          <a:xfrm>
            <a:off x="4190913" y="5388301"/>
            <a:ext cx="417607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000" b="1" dirty="0"/>
              <a:t>společenská krize</a:t>
            </a:r>
          </a:p>
        </p:txBody>
      </p:sp>
      <p:sp>
        <p:nvSpPr>
          <p:cNvPr id="81" name="TextovéPole 80"/>
          <p:cNvSpPr txBox="1"/>
          <p:nvPr/>
        </p:nvSpPr>
        <p:spPr>
          <a:xfrm rot="18294275">
            <a:off x="7561000" y="4632794"/>
            <a:ext cx="10870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chemeClr val="bg1">
                    <a:lumMod val="65000"/>
                  </a:schemeClr>
                </a:solidFill>
              </a:rPr>
              <a:t>epidemie</a:t>
            </a:r>
          </a:p>
        </p:txBody>
      </p:sp>
      <p:sp>
        <p:nvSpPr>
          <p:cNvPr id="13" name="TextovéPole 12"/>
          <p:cNvSpPr txBox="1"/>
          <p:nvPr/>
        </p:nvSpPr>
        <p:spPr>
          <a:xfrm rot="5400000">
            <a:off x="10204470" y="3430698"/>
            <a:ext cx="243102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200" b="1" dirty="0"/>
              <a:t>ekologická krize</a:t>
            </a:r>
            <a:r>
              <a:rPr lang="cs-CZ" sz="1400" b="1" dirty="0"/>
              <a:t> </a:t>
            </a:r>
            <a:r>
              <a:rPr lang="cs-CZ" sz="1400" dirty="0"/>
              <a:t>(rozpad evolucí ustálených biotických interakcí)</a:t>
            </a:r>
          </a:p>
        </p:txBody>
      </p:sp>
      <p:sp>
        <p:nvSpPr>
          <p:cNvPr id="12" name="TextovéPole 11"/>
          <p:cNvSpPr txBox="1"/>
          <p:nvPr/>
        </p:nvSpPr>
        <p:spPr>
          <a:xfrm rot="19289416">
            <a:off x="1105263" y="4035744"/>
            <a:ext cx="6967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rgbClr val="FF0000"/>
                </a:solidFill>
              </a:rPr>
              <a:t>CO</a:t>
            </a:r>
            <a:r>
              <a:rPr lang="cs-CZ" b="1" baseline="-25000" dirty="0">
                <a:solidFill>
                  <a:srgbClr val="FF0000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9383014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/>
          <a:srcRect l="1610" r="2226"/>
          <a:stretch/>
        </p:blipFill>
        <p:spPr>
          <a:xfrm>
            <a:off x="4040777" y="1807177"/>
            <a:ext cx="5268686" cy="2204128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1" y="4625931"/>
            <a:ext cx="12192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solidFill>
                  <a:srgbClr val="FF0000"/>
                </a:solidFill>
              </a:rPr>
              <a:t>environmentální krize</a:t>
            </a:r>
            <a:r>
              <a:rPr lang="cs-CZ" sz="2400" dirty="0">
                <a:solidFill>
                  <a:srgbClr val="FF0000"/>
                </a:solidFill>
              </a:rPr>
              <a:t>: </a:t>
            </a:r>
            <a:r>
              <a:rPr lang="cs-CZ" sz="2400" dirty="0"/>
              <a:t>potíže vyvolané přímo aktivitou člověka (spalování fosilních paliv, přeměna ekosystémů (vykácení / zalesnění; odvodnění, rozorání)</a:t>
            </a:r>
          </a:p>
          <a:p>
            <a:endParaRPr lang="cs-CZ" sz="2400" dirty="0">
              <a:solidFill>
                <a:srgbClr val="FF0000"/>
              </a:solidFill>
            </a:endParaRPr>
          </a:p>
          <a:p>
            <a:r>
              <a:rPr lang="cs-CZ" sz="2400" b="1" dirty="0">
                <a:solidFill>
                  <a:srgbClr val="FF0000"/>
                </a:solidFill>
              </a:rPr>
              <a:t>ekologická krize</a:t>
            </a:r>
            <a:r>
              <a:rPr lang="cs-CZ" sz="2400" dirty="0">
                <a:solidFill>
                  <a:srgbClr val="FF0000"/>
                </a:solidFill>
              </a:rPr>
              <a:t>: </a:t>
            </a:r>
            <a:r>
              <a:rPr lang="cs-CZ" sz="2400" dirty="0"/>
              <a:t>konsekvence následně vyvolané rozpadem evolučně stabilizovaných biotických interakcí (expanze, invaze, populační gradace, extinkce kvůli zvýšené </a:t>
            </a:r>
            <a:r>
              <a:rPr lang="cs-CZ" sz="2400" dirty="0" err="1"/>
              <a:t>kompetici</a:t>
            </a:r>
            <a:r>
              <a:rPr lang="cs-CZ" sz="2400" dirty="0"/>
              <a:t>)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0" y="0"/>
            <a:ext cx="12043954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000" b="1" dirty="0">
                <a:solidFill>
                  <a:srgbClr val="00B050"/>
                </a:solidFill>
              </a:rPr>
              <a:t>D</a:t>
            </a:r>
            <a:r>
              <a:rPr lang="cs-CZ" sz="3200" b="1" dirty="0">
                <a:solidFill>
                  <a:srgbClr val="00B050"/>
                </a:solidFill>
              </a:rPr>
              <a:t>estrukce přirozených ekosystémů </a:t>
            </a:r>
            <a:r>
              <a:rPr lang="cs-CZ" sz="2200" dirty="0"/>
              <a:t>je sice zapříčiněna zčásti změněnými biogeochemickými cykly díky využívání dodatkové energie člověkem (spalování fosilních paliv), ale sama o sobě se na negativních globálních změnách podílí a zhoršuje je; navíc vede ke krizi biodiverzity. 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9309463" y="2533977"/>
            <a:ext cx="273449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rgbClr val="00B0F0"/>
                </a:solidFill>
              </a:rPr>
              <a:t>Život na naší planetě</a:t>
            </a:r>
          </a:p>
          <a:p>
            <a:r>
              <a:rPr lang="cs-CZ" dirty="0">
                <a:solidFill>
                  <a:srgbClr val="00B0F0"/>
                </a:solidFill>
              </a:rPr>
              <a:t>shrnující popularizační dokument o úbytku přirozených ekosystémů a jeho dopadech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0" y="1807177"/>
            <a:ext cx="370871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destrukce</a:t>
            </a:r>
            <a:r>
              <a:rPr lang="cs-CZ" dirty="0"/>
              <a:t>: zničení, rozpad</a:t>
            </a:r>
          </a:p>
          <a:p>
            <a:endParaRPr lang="cs-CZ" dirty="0"/>
          </a:p>
          <a:p>
            <a:r>
              <a:rPr lang="cs-CZ" b="1" dirty="0"/>
              <a:t>deteriorace</a:t>
            </a:r>
            <a:r>
              <a:rPr lang="cs-CZ" dirty="0"/>
              <a:t>: zhoršení stavu (narušení fungování nebo diverzity), u nás se někdy používá pojem </a:t>
            </a:r>
            <a:r>
              <a:rPr lang="cs-CZ" b="1" dirty="0"/>
              <a:t>degradace</a:t>
            </a:r>
            <a:r>
              <a:rPr lang="cs-CZ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675304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ovéPole 16"/>
          <p:cNvSpPr txBox="1"/>
          <p:nvPr/>
        </p:nvSpPr>
        <p:spPr>
          <a:xfrm>
            <a:off x="5035543" y="1995538"/>
            <a:ext cx="181797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500" b="1" dirty="0">
                <a:solidFill>
                  <a:srgbClr val="92D050"/>
                </a:solidFill>
              </a:rPr>
              <a:t>eutrofizace</a:t>
            </a:r>
          </a:p>
        </p:txBody>
      </p:sp>
      <p:cxnSp>
        <p:nvCxnSpPr>
          <p:cNvPr id="20" name="Přímá spojnice se šipkou 19"/>
          <p:cNvCxnSpPr/>
          <p:nvPr/>
        </p:nvCxnSpPr>
        <p:spPr>
          <a:xfrm>
            <a:off x="3958905" y="2407357"/>
            <a:ext cx="2778452" cy="65234"/>
          </a:xfrm>
          <a:prstGeom prst="straightConnector1">
            <a:avLst/>
          </a:prstGeom>
          <a:ln w="60325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ovéPole 1"/>
          <p:cNvSpPr txBox="1"/>
          <p:nvPr/>
        </p:nvSpPr>
        <p:spPr>
          <a:xfrm>
            <a:off x="1279904" y="174503"/>
            <a:ext cx="96634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000" b="1" dirty="0">
                <a:solidFill>
                  <a:srgbClr val="FF0000"/>
                </a:solidFill>
              </a:rPr>
              <a:t>Narušené biogeochemické cykly – viz přednáška </a:t>
            </a:r>
            <a:r>
              <a:rPr lang="cs-CZ" sz="3000" b="1" i="1" dirty="0">
                <a:solidFill>
                  <a:srgbClr val="FF0000"/>
                </a:solidFill>
              </a:rPr>
              <a:t>Ekosystémy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78658" y="1225415"/>
            <a:ext cx="511277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>
                <a:solidFill>
                  <a:srgbClr val="E2AC00"/>
                </a:solidFill>
              </a:rPr>
              <a:t>fosilní a subfosilní organický uhlík </a:t>
            </a:r>
          </a:p>
          <a:p>
            <a:r>
              <a:rPr lang="cs-CZ" sz="2000" b="1" dirty="0"/>
              <a:t>(ropa, zemní plyn, uhlí, rašelina)</a:t>
            </a:r>
          </a:p>
          <a:p>
            <a:r>
              <a:rPr lang="cs-CZ" sz="2000" b="1" dirty="0">
                <a:solidFill>
                  <a:srgbClr val="E2AC00"/>
                </a:solidFill>
              </a:rPr>
              <a:t>těžba a zpracování surovin </a:t>
            </a:r>
            <a:r>
              <a:rPr lang="cs-CZ" sz="2000" b="1" dirty="0">
                <a:solidFill>
                  <a:srgbClr val="0070C0"/>
                </a:solidFill>
              </a:rPr>
              <a:t>(vápenec</a:t>
            </a:r>
            <a:r>
              <a:rPr lang="cs-CZ" sz="2000" b="1" dirty="0">
                <a:solidFill>
                  <a:srgbClr val="92D050"/>
                </a:solidFill>
              </a:rPr>
              <a:t>, fosfáty) </a:t>
            </a:r>
            <a:r>
              <a:rPr lang="cs-CZ" sz="2000" b="1" dirty="0" err="1">
                <a:solidFill>
                  <a:srgbClr val="E2AC00"/>
                </a:solidFill>
              </a:rPr>
              <a:t>Haber-Boschova</a:t>
            </a:r>
            <a:r>
              <a:rPr lang="cs-CZ" sz="2000" b="1" dirty="0">
                <a:solidFill>
                  <a:srgbClr val="E2AC00"/>
                </a:solidFill>
              </a:rPr>
              <a:t> reakce</a:t>
            </a:r>
            <a:r>
              <a:rPr lang="cs-CZ" sz="2000" b="1" dirty="0">
                <a:solidFill>
                  <a:srgbClr val="92D050"/>
                </a:solidFill>
              </a:rPr>
              <a:t> (vzdušný N)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6951406" y="900944"/>
            <a:ext cx="5053781" cy="23237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>
                <a:solidFill>
                  <a:srgbClr val="E2AC00"/>
                </a:solidFill>
              </a:rPr>
              <a:t>deteriorace ekosystémů</a:t>
            </a:r>
          </a:p>
          <a:p>
            <a:r>
              <a:rPr lang="cs-CZ" sz="2000" dirty="0"/>
              <a:t>zánik ekosystémů poutající nebo vázající uhlík (rašeliniště, pralesy, </a:t>
            </a:r>
            <a:r>
              <a:rPr lang="cs-CZ" sz="2000" dirty="0" err="1"/>
              <a:t>pralouky</a:t>
            </a:r>
            <a:r>
              <a:rPr lang="cs-CZ" sz="2000" dirty="0"/>
              <a:t>, pěnovce) nebo jejich narušení tak, že se stávají emitory uhlíku (rozklad organických látek</a:t>
            </a:r>
            <a:r>
              <a:rPr lang="cs-CZ" sz="1500" dirty="0"/>
              <a:t>): </a:t>
            </a:r>
            <a:r>
              <a:rPr lang="cs-CZ" sz="1500" dirty="0">
                <a:solidFill>
                  <a:srgbClr val="FF0000"/>
                </a:solidFill>
              </a:rPr>
              <a:t>odvodněná rašeliniště světově emitují 5% oxidu uhličitého; například v Německu 7% (99% emisí ze zemědělsky využívané půdy; 35% všech emisí ze zemědělství).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3501212" y="3646362"/>
            <a:ext cx="4886632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500" b="1" dirty="0"/>
              <a:t>víc CO2 v atmosféře: skleníkový efekt – klimatické změny</a:t>
            </a:r>
          </a:p>
        </p:txBody>
      </p:sp>
      <p:sp>
        <p:nvSpPr>
          <p:cNvPr id="8" name="Šipka doprava 7"/>
          <p:cNvSpPr/>
          <p:nvPr/>
        </p:nvSpPr>
        <p:spPr>
          <a:xfrm rot="7485839">
            <a:off x="7717621" y="3557137"/>
            <a:ext cx="1181723" cy="21586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dirty="0" err="1"/>
              <a:t>deteriorizace</a:t>
            </a:r>
            <a:r>
              <a:rPr lang="cs-CZ" dirty="0"/>
              <a:t> ekosystémů</a:t>
            </a:r>
          </a:p>
        </p:txBody>
      </p:sp>
      <p:sp>
        <p:nvSpPr>
          <p:cNvPr id="9" name="Šipka doprava 8"/>
          <p:cNvSpPr/>
          <p:nvPr/>
        </p:nvSpPr>
        <p:spPr>
          <a:xfrm rot="18286922">
            <a:off x="8090544" y="3612432"/>
            <a:ext cx="1181723" cy="215861"/>
          </a:xfrm>
          <a:prstGeom prst="rightArrow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cs-CZ" dirty="0"/>
          </a:p>
        </p:txBody>
      </p:sp>
      <p:sp>
        <p:nvSpPr>
          <p:cNvPr id="10" name="Šipka doprava 9"/>
          <p:cNvSpPr/>
          <p:nvPr/>
        </p:nvSpPr>
        <p:spPr>
          <a:xfrm>
            <a:off x="5427406" y="1503695"/>
            <a:ext cx="1181723" cy="215861"/>
          </a:xfrm>
          <a:prstGeom prst="rightArrow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cs-CZ" dirty="0"/>
          </a:p>
        </p:txBody>
      </p:sp>
      <p:cxnSp>
        <p:nvCxnSpPr>
          <p:cNvPr id="12" name="Přímá spojnice se šipkou 11"/>
          <p:cNvCxnSpPr/>
          <p:nvPr/>
        </p:nvCxnSpPr>
        <p:spPr>
          <a:xfrm>
            <a:off x="3920906" y="2162394"/>
            <a:ext cx="1092739" cy="1276775"/>
          </a:xfrm>
          <a:prstGeom prst="straightConnector1">
            <a:avLst/>
          </a:prstGeom>
          <a:ln w="6032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ovéPole 13"/>
          <p:cNvSpPr txBox="1"/>
          <p:nvPr/>
        </p:nvSpPr>
        <p:spPr>
          <a:xfrm rot="2938152">
            <a:off x="3890791" y="2677245"/>
            <a:ext cx="17805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0070C0"/>
                </a:solidFill>
              </a:rPr>
              <a:t>výroba cementu</a:t>
            </a:r>
          </a:p>
        </p:txBody>
      </p:sp>
      <p:cxnSp>
        <p:nvCxnSpPr>
          <p:cNvPr id="15" name="Přímá spojnice se šipkou 14"/>
          <p:cNvCxnSpPr/>
          <p:nvPr/>
        </p:nvCxnSpPr>
        <p:spPr>
          <a:xfrm>
            <a:off x="5035407" y="2039592"/>
            <a:ext cx="1672322" cy="34507"/>
          </a:xfrm>
          <a:prstGeom prst="straightConnector1">
            <a:avLst/>
          </a:prstGeom>
          <a:ln w="60325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Šipka doprava 21"/>
          <p:cNvSpPr/>
          <p:nvPr/>
        </p:nvSpPr>
        <p:spPr>
          <a:xfrm rot="3091050">
            <a:off x="792442" y="4145008"/>
            <a:ext cx="3881087" cy="145075"/>
          </a:xfrm>
          <a:prstGeom prst="rightArrow">
            <a:avLst/>
          </a:prstGeom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cs-CZ" dirty="0"/>
          </a:p>
        </p:txBody>
      </p:sp>
      <p:sp>
        <p:nvSpPr>
          <p:cNvPr id="23" name="TextovéPole 22"/>
          <p:cNvSpPr txBox="1"/>
          <p:nvPr/>
        </p:nvSpPr>
        <p:spPr>
          <a:xfrm>
            <a:off x="3205687" y="5864730"/>
            <a:ext cx="8799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znečištění toxickými látkami: pro člověka i pro ekosystémy</a:t>
            </a:r>
          </a:p>
        </p:txBody>
      </p:sp>
      <p:sp>
        <p:nvSpPr>
          <p:cNvPr id="24" name="TextovéPole 23"/>
          <p:cNvSpPr txBox="1"/>
          <p:nvPr/>
        </p:nvSpPr>
        <p:spPr>
          <a:xfrm rot="3152034">
            <a:off x="817740" y="4302044"/>
            <a:ext cx="37952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rgbClr val="E2AC00"/>
                </a:solidFill>
              </a:rPr>
              <a:t>syntéza organických látek</a:t>
            </a:r>
          </a:p>
        </p:txBody>
      </p:sp>
      <p:sp>
        <p:nvSpPr>
          <p:cNvPr id="25" name="Šipka doprava 24"/>
          <p:cNvSpPr/>
          <p:nvPr/>
        </p:nvSpPr>
        <p:spPr>
          <a:xfrm rot="18281518">
            <a:off x="7969183" y="4293485"/>
            <a:ext cx="3127275" cy="192060"/>
          </a:xfrm>
          <a:prstGeom prst="rightArrow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cs-CZ" dirty="0"/>
          </a:p>
        </p:txBody>
      </p:sp>
      <p:pic>
        <p:nvPicPr>
          <p:cNvPr id="7" name="Zástupný symbol pro obsah 3">
            <a:extLst>
              <a:ext uri="{FF2B5EF4-FFF2-40B4-BE49-F238E27FC236}">
                <a16:creationId xmlns:a16="http://schemas.microsoft.com/office/drawing/2014/main" id="{B44904D4-D6B8-2DEB-2FD6-BD71AC38D13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90" y="4903891"/>
            <a:ext cx="2781195" cy="1963523"/>
          </a:xfrm>
          <a:prstGeom prst="rect">
            <a:avLst/>
          </a:prstGeom>
        </p:spPr>
      </p:pic>
      <p:sp>
        <p:nvSpPr>
          <p:cNvPr id="11" name="TextovéPole 10"/>
          <p:cNvSpPr txBox="1"/>
          <p:nvPr/>
        </p:nvSpPr>
        <p:spPr>
          <a:xfrm rot="2984188">
            <a:off x="2110653" y="3346816"/>
            <a:ext cx="20719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/>
              <a:t>spalování fosilních paliv</a:t>
            </a:r>
          </a:p>
        </p:txBody>
      </p:sp>
      <p:sp>
        <p:nvSpPr>
          <p:cNvPr id="27" name="Šipka doprava 26"/>
          <p:cNvSpPr/>
          <p:nvPr/>
        </p:nvSpPr>
        <p:spPr>
          <a:xfrm rot="2918444">
            <a:off x="2753144" y="3207658"/>
            <a:ext cx="1181723" cy="21586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782649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5FB0BEC-95A1-2521-A672-0B90D5261859}"/>
              </a:ext>
            </a:extLst>
          </p:cNvPr>
          <p:cNvSpPr txBox="1">
            <a:spLocks/>
          </p:cNvSpPr>
          <p:nvPr/>
        </p:nvSpPr>
        <p:spPr>
          <a:xfrm>
            <a:off x="2900654" y="0"/>
            <a:ext cx="7500646" cy="56525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3600" b="1" dirty="0">
                <a:solidFill>
                  <a:srgbClr val="FF0000"/>
                </a:solidFill>
              </a:rPr>
              <a:t>Ekologie na Masarykově Univerzitě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85C11B44-7CE1-03D6-4C02-477203AC6D55}"/>
              </a:ext>
            </a:extLst>
          </p:cNvPr>
          <p:cNvSpPr txBox="1"/>
          <p:nvPr/>
        </p:nvSpPr>
        <p:spPr>
          <a:xfrm>
            <a:off x="4711038" y="598164"/>
            <a:ext cx="29286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>
                <a:solidFill>
                  <a:schemeClr val="accent6">
                    <a:lumMod val="75000"/>
                  </a:schemeClr>
                </a:solidFill>
              </a:rPr>
              <a:t>Přírodovědecká fakulta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F8683F07-11F5-BF31-BE20-129127BCE328}"/>
              </a:ext>
            </a:extLst>
          </p:cNvPr>
          <p:cNvSpPr txBox="1"/>
          <p:nvPr/>
        </p:nvSpPr>
        <p:spPr>
          <a:xfrm>
            <a:off x="4897100" y="1628814"/>
            <a:ext cx="25565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FF0000"/>
                </a:solidFill>
              </a:rPr>
              <a:t>Základy Ekologie (Hájek)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1C483DDE-EB6D-AD57-349B-1A1ABC3A7211}"/>
              </a:ext>
            </a:extLst>
          </p:cNvPr>
          <p:cNvSpPr txBox="1"/>
          <p:nvPr/>
        </p:nvSpPr>
        <p:spPr>
          <a:xfrm>
            <a:off x="4101458" y="2742069"/>
            <a:ext cx="3257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Populační ekologie rostlin (Tichý)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639831AC-54C4-4F3D-C919-A5A560E37BB2}"/>
              </a:ext>
            </a:extLst>
          </p:cNvPr>
          <p:cNvSpPr txBox="1"/>
          <p:nvPr/>
        </p:nvSpPr>
        <p:spPr>
          <a:xfrm>
            <a:off x="4101458" y="3111401"/>
            <a:ext cx="38163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Populační ekologie živočichů (</a:t>
            </a:r>
            <a:r>
              <a:rPr lang="cs-CZ" dirty="0" err="1"/>
              <a:t>Pekár</a:t>
            </a:r>
            <a:r>
              <a:rPr lang="cs-CZ" dirty="0"/>
              <a:t>)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78AAE794-4540-AAEF-AEED-C361563DFF82}"/>
              </a:ext>
            </a:extLst>
          </p:cNvPr>
          <p:cNvSpPr txBox="1"/>
          <p:nvPr/>
        </p:nvSpPr>
        <p:spPr>
          <a:xfrm>
            <a:off x="4111618" y="2447823"/>
            <a:ext cx="3383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Fundamentals </a:t>
            </a:r>
            <a:r>
              <a:rPr lang="cs-CZ" b="1" dirty="0" err="1"/>
              <a:t>of</a:t>
            </a:r>
            <a:r>
              <a:rPr lang="cs-CZ" b="1" dirty="0"/>
              <a:t> </a:t>
            </a:r>
            <a:r>
              <a:rPr lang="cs-CZ" b="1" dirty="0" err="1"/>
              <a:t>Ecology</a:t>
            </a:r>
            <a:r>
              <a:rPr lang="cs-CZ" b="1" dirty="0"/>
              <a:t> </a:t>
            </a:r>
            <a:r>
              <a:rPr lang="cs-CZ" dirty="0"/>
              <a:t>(Nekola)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40746388-6A1A-C31A-0E4C-EEEB1D56B594}"/>
              </a:ext>
            </a:extLst>
          </p:cNvPr>
          <p:cNvSpPr txBox="1"/>
          <p:nvPr/>
        </p:nvSpPr>
        <p:spPr>
          <a:xfrm>
            <a:off x="4101458" y="4080956"/>
            <a:ext cx="40195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Molekulární ekologie (</a:t>
            </a:r>
            <a:r>
              <a:rPr lang="cs-CZ" dirty="0" err="1"/>
              <a:t>Bryja</a:t>
            </a:r>
            <a:r>
              <a:rPr lang="cs-CZ" dirty="0"/>
              <a:t> et al.)</a:t>
            </a:r>
          </a:p>
          <a:p>
            <a:r>
              <a:rPr lang="cs-CZ" dirty="0"/>
              <a:t>Behaviorální ekologie (</a:t>
            </a:r>
            <a:r>
              <a:rPr lang="cs-CZ" dirty="0" err="1"/>
              <a:t>Bartonička</a:t>
            </a:r>
            <a:r>
              <a:rPr lang="cs-CZ" dirty="0"/>
              <a:t>)</a:t>
            </a:r>
          </a:p>
          <a:p>
            <a:r>
              <a:rPr lang="cs-CZ" dirty="0"/>
              <a:t>Evoluční ekologie (</a:t>
            </a:r>
            <a:r>
              <a:rPr lang="cs-CZ" dirty="0" err="1"/>
              <a:t>Vetešníková-Šimková</a:t>
            </a:r>
            <a:r>
              <a:rPr lang="cs-CZ" dirty="0"/>
              <a:t>)</a:t>
            </a:r>
          </a:p>
          <a:p>
            <a:r>
              <a:rPr lang="cs-CZ" dirty="0"/>
              <a:t>Hydrobiologie (Bojková)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58F62997-A015-DD08-E3F8-442CA8F3A651}"/>
              </a:ext>
            </a:extLst>
          </p:cNvPr>
          <p:cNvSpPr txBox="1"/>
          <p:nvPr/>
        </p:nvSpPr>
        <p:spPr>
          <a:xfrm>
            <a:off x="121920" y="1108782"/>
            <a:ext cx="3159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00B050"/>
                </a:solidFill>
              </a:rPr>
              <a:t>Ústav experimentální biologie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8FC36543-72A4-5385-4B89-D6C949754C47}"/>
              </a:ext>
            </a:extLst>
          </p:cNvPr>
          <p:cNvSpPr txBox="1"/>
          <p:nvPr/>
        </p:nvSpPr>
        <p:spPr>
          <a:xfrm>
            <a:off x="4817745" y="1128878"/>
            <a:ext cx="25565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00B050"/>
                </a:solidFill>
              </a:rPr>
              <a:t>Ústav botaniky a zoologie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036BAC68-B307-0425-7EE7-DEF23C29459E}"/>
              </a:ext>
            </a:extLst>
          </p:cNvPr>
          <p:cNvSpPr txBox="1"/>
          <p:nvPr/>
        </p:nvSpPr>
        <p:spPr>
          <a:xfrm>
            <a:off x="9466580" y="1047645"/>
            <a:ext cx="1869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00B050"/>
                </a:solidFill>
              </a:rPr>
              <a:t>Geografický ústav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0427950E-2B73-3325-AB2A-2375D24565D7}"/>
              </a:ext>
            </a:extLst>
          </p:cNvPr>
          <p:cNvSpPr txBox="1"/>
          <p:nvPr/>
        </p:nvSpPr>
        <p:spPr>
          <a:xfrm>
            <a:off x="0" y="1961411"/>
            <a:ext cx="3718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Fyziologická ekologie rostlin (Gloser)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DB16EAEB-7502-24D3-B504-07EEB5A799B3}"/>
              </a:ext>
            </a:extLst>
          </p:cNvPr>
          <p:cNvSpPr txBox="1"/>
          <p:nvPr/>
        </p:nvSpPr>
        <p:spPr>
          <a:xfrm>
            <a:off x="101580" y="3429000"/>
            <a:ext cx="37185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/>
              <a:t>Mykorhizní</a:t>
            </a:r>
            <a:r>
              <a:rPr lang="cs-CZ" dirty="0"/>
              <a:t> symbiózy (Baláž)</a:t>
            </a:r>
          </a:p>
          <a:p>
            <a:r>
              <a:rPr lang="cs-CZ" dirty="0"/>
              <a:t>Minerální výživa rostlin (Gloser)</a:t>
            </a: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C20C1777-373E-E132-4D6F-C05085E6FE3A}"/>
              </a:ext>
            </a:extLst>
          </p:cNvPr>
          <p:cNvSpPr txBox="1"/>
          <p:nvPr/>
        </p:nvSpPr>
        <p:spPr>
          <a:xfrm>
            <a:off x="8876010" y="1674980"/>
            <a:ext cx="32715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Úvod do ekologie a ochrany přírody (Culek)</a:t>
            </a: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1695E28E-CBD3-DBDF-51AF-7A610951C541}"/>
              </a:ext>
            </a:extLst>
          </p:cNvPr>
          <p:cNvSpPr txBox="1"/>
          <p:nvPr/>
        </p:nvSpPr>
        <p:spPr>
          <a:xfrm>
            <a:off x="8876010" y="2813428"/>
            <a:ext cx="35318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Krajinná ekologie (Culek)</a:t>
            </a:r>
          </a:p>
          <a:p>
            <a:r>
              <a:rPr lang="cs-CZ" dirty="0"/>
              <a:t>Ekologie a životní prostředí (Culek)</a:t>
            </a:r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900B53A5-E178-3C44-97D0-B81DF2D21DEF}"/>
              </a:ext>
            </a:extLst>
          </p:cNvPr>
          <p:cNvSpPr txBox="1"/>
          <p:nvPr/>
        </p:nvSpPr>
        <p:spPr>
          <a:xfrm>
            <a:off x="4101458" y="3489367"/>
            <a:ext cx="46532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Ekologie společenstev a </a:t>
            </a:r>
            <a:r>
              <a:rPr lang="cs-CZ" dirty="0" err="1"/>
              <a:t>makroekologie</a:t>
            </a:r>
            <a:r>
              <a:rPr lang="cs-CZ" dirty="0"/>
              <a:t> (Chytrý)</a:t>
            </a:r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FA99492B-0CAC-FC53-EB96-5F14966C746C}"/>
              </a:ext>
            </a:extLst>
          </p:cNvPr>
          <p:cNvSpPr txBox="1"/>
          <p:nvPr/>
        </p:nvSpPr>
        <p:spPr>
          <a:xfrm>
            <a:off x="3961118" y="5468598"/>
            <a:ext cx="417195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200" dirty="0"/>
              <a:t>Vybrané kapitoly z ekologie stojatých vod (Bojková), Ekologie mokřadů (Šumberová), Ekologie lesa (</a:t>
            </a:r>
            <a:r>
              <a:rPr lang="cs-CZ" sz="1200" dirty="0" err="1"/>
              <a:t>Roleček</a:t>
            </a:r>
            <a:r>
              <a:rPr lang="cs-CZ" sz="1200" dirty="0"/>
              <a:t>), Ekologie rašelinišť (Hájek), Biologie a ekologie mechorostů (Mikulášková), Biologie a ekologie lišejníků (</a:t>
            </a:r>
            <a:r>
              <a:rPr lang="cs-CZ" sz="1200" dirty="0" err="1"/>
              <a:t>Košuthová</a:t>
            </a:r>
            <a:r>
              <a:rPr lang="cs-CZ" sz="1200" dirty="0"/>
              <a:t>), Vybrané problémy z ekologie, Paleoekologické metody, Příroda ve čtvrtohorách, Právo a státní správa v ochraně přírody</a:t>
            </a:r>
          </a:p>
        </p:txBody>
      </p: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6F2B0EB9-FA9F-5CA3-30E5-D7A066301E22}"/>
              </a:ext>
            </a:extLst>
          </p:cNvPr>
          <p:cNvSpPr txBox="1"/>
          <p:nvPr/>
        </p:nvSpPr>
        <p:spPr>
          <a:xfrm>
            <a:off x="101580" y="4825153"/>
            <a:ext cx="1076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00B050"/>
                </a:solidFill>
              </a:rPr>
              <a:t>RECETOX</a:t>
            </a:r>
          </a:p>
        </p:txBody>
      </p:sp>
      <p:sp>
        <p:nvSpPr>
          <p:cNvPr id="20" name="TextovéPole 19">
            <a:extLst>
              <a:ext uri="{FF2B5EF4-FFF2-40B4-BE49-F238E27FC236}">
                <a16:creationId xmlns:a16="http://schemas.microsoft.com/office/drawing/2014/main" id="{5FFB717D-44CB-5B4C-451C-EF208A65EE36}"/>
              </a:ext>
            </a:extLst>
          </p:cNvPr>
          <p:cNvSpPr txBox="1"/>
          <p:nvPr/>
        </p:nvSpPr>
        <p:spPr>
          <a:xfrm>
            <a:off x="111740" y="5369560"/>
            <a:ext cx="3718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/>
              <a:t>Ekotoxikologie</a:t>
            </a:r>
            <a:endParaRPr lang="cs-CZ" dirty="0"/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3C88DFB1-B470-7678-BD2D-EB01ADBF5D73}"/>
              </a:ext>
            </a:extLst>
          </p:cNvPr>
          <p:cNvSpPr txBox="1"/>
          <p:nvPr/>
        </p:nvSpPr>
        <p:spPr>
          <a:xfrm>
            <a:off x="9314180" y="4640487"/>
            <a:ext cx="256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00B050"/>
                </a:solidFill>
              </a:rPr>
              <a:t>Ústav geologických věd</a:t>
            </a:r>
          </a:p>
        </p:txBody>
      </p:sp>
      <p:sp>
        <p:nvSpPr>
          <p:cNvPr id="22" name="TextovéPole 21">
            <a:extLst>
              <a:ext uri="{FF2B5EF4-FFF2-40B4-BE49-F238E27FC236}">
                <a16:creationId xmlns:a16="http://schemas.microsoft.com/office/drawing/2014/main" id="{326E218A-CCFF-CCDC-72DF-79BE52589F5C}"/>
              </a:ext>
            </a:extLst>
          </p:cNvPr>
          <p:cNvSpPr txBox="1"/>
          <p:nvPr/>
        </p:nvSpPr>
        <p:spPr>
          <a:xfrm>
            <a:off x="9296400" y="5232574"/>
            <a:ext cx="27838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Ekologie člověka v kvartéru (Ivanov)</a:t>
            </a:r>
          </a:p>
        </p:txBody>
      </p:sp>
      <p:sp>
        <p:nvSpPr>
          <p:cNvPr id="23" name="TextovéPole 22">
            <a:extLst>
              <a:ext uri="{FF2B5EF4-FFF2-40B4-BE49-F238E27FC236}">
                <a16:creationId xmlns:a16="http://schemas.microsoft.com/office/drawing/2014/main" id="{47A2451A-4BAF-2531-EB77-5130DD49940F}"/>
              </a:ext>
            </a:extLst>
          </p:cNvPr>
          <p:cNvSpPr txBox="1"/>
          <p:nvPr/>
        </p:nvSpPr>
        <p:spPr>
          <a:xfrm>
            <a:off x="4111618" y="2153578"/>
            <a:ext cx="3383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Ochrana přírody (</a:t>
            </a:r>
            <a:r>
              <a:rPr lang="cs-CZ" dirty="0" err="1"/>
              <a:t>Schlaghamerský</a:t>
            </a:r>
            <a:r>
              <a:rPr lang="cs-CZ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5628371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/>
          <a:srcRect l="61962" t="5126" r="2287" b="57800"/>
          <a:stretch/>
        </p:blipFill>
        <p:spPr>
          <a:xfrm>
            <a:off x="199292" y="0"/>
            <a:ext cx="5111867" cy="6857999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325568" y="6482861"/>
            <a:ext cx="1957753" cy="3751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FF0000"/>
                </a:solidFill>
              </a:rPr>
              <a:t>IPCC 2023 Report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5478869" y="3893608"/>
            <a:ext cx="65374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/>
              <a:t>* proč jsou </a:t>
            </a:r>
            <a:r>
              <a:rPr lang="cs-CZ" sz="1600" i="1" dirty="0" err="1"/>
              <a:t>other</a:t>
            </a:r>
            <a:r>
              <a:rPr lang="cs-CZ" sz="1600" i="1" dirty="0"/>
              <a:t> </a:t>
            </a:r>
            <a:r>
              <a:rPr lang="cs-CZ" sz="1600" i="1" dirty="0" err="1"/>
              <a:t>human</a:t>
            </a:r>
            <a:r>
              <a:rPr lang="cs-CZ" sz="1600" i="1" dirty="0"/>
              <a:t> </a:t>
            </a:r>
            <a:r>
              <a:rPr lang="cs-CZ" sz="1600" i="1" dirty="0" err="1"/>
              <a:t>drivers</a:t>
            </a:r>
            <a:r>
              <a:rPr lang="cs-CZ" sz="1600" i="1" dirty="0"/>
              <a:t> </a:t>
            </a:r>
            <a:r>
              <a:rPr lang="cs-CZ" sz="1600" dirty="0"/>
              <a:t>negativní? Zahrnují aerosoly (znečišťující látky), které jdou proti efektu oteplování (maskují jej).</a:t>
            </a: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2114" y="474810"/>
            <a:ext cx="6694201" cy="2831097"/>
          </a:xfrm>
          <a:prstGeom prst="rect">
            <a:avLst/>
          </a:prstGeom>
        </p:spPr>
      </p:pic>
      <p:sp>
        <p:nvSpPr>
          <p:cNvPr id="2" name="TextovéPole 1"/>
          <p:cNvSpPr txBox="1"/>
          <p:nvPr/>
        </p:nvSpPr>
        <p:spPr>
          <a:xfrm>
            <a:off x="5347105" y="5747100"/>
            <a:ext cx="68009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>
                <a:solidFill>
                  <a:srgbClr val="FF0000"/>
                </a:solidFill>
              </a:rPr>
              <a:t>Lamboll</a:t>
            </a:r>
            <a:r>
              <a:rPr lang="cs-CZ" dirty="0">
                <a:solidFill>
                  <a:srgbClr val="FF0000"/>
                </a:solidFill>
              </a:rPr>
              <a:t> et al. (2023, </a:t>
            </a:r>
            <a:r>
              <a:rPr lang="cs-CZ" i="1" dirty="0" err="1">
                <a:solidFill>
                  <a:srgbClr val="FF0000"/>
                </a:solidFill>
              </a:rPr>
              <a:t>Nature</a:t>
            </a:r>
            <a:r>
              <a:rPr lang="cs-CZ" dirty="0">
                <a:solidFill>
                  <a:srgbClr val="FF0000"/>
                </a:solidFill>
              </a:rPr>
              <a:t>): </a:t>
            </a:r>
            <a:r>
              <a:rPr lang="cs-CZ" b="1" dirty="0">
                <a:solidFill>
                  <a:srgbClr val="FF0000"/>
                </a:solidFill>
              </a:rPr>
              <a:t>abychom udrželi oteplování pod 1,5 °C, můžeme od ledna 2023 uvolnit z fosilních paliv už jen </a:t>
            </a:r>
            <a:r>
              <a:rPr lang="en-US" b="1" dirty="0">
                <a:solidFill>
                  <a:srgbClr val="FF0000"/>
                </a:solidFill>
              </a:rPr>
              <a:t>250 GtCO</a:t>
            </a:r>
            <a:r>
              <a:rPr lang="en-US" b="1" baseline="-25000" dirty="0">
                <a:solidFill>
                  <a:srgbClr val="FF0000"/>
                </a:solidFill>
              </a:rPr>
              <a:t>2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cs-CZ" b="1" dirty="0">
                <a:solidFill>
                  <a:srgbClr val="FF0000"/>
                </a:solidFill>
              </a:rPr>
              <a:t>(jen šestiletý úhrn současných emisí)!</a:t>
            </a:r>
          </a:p>
        </p:txBody>
      </p:sp>
    </p:spTree>
    <p:extLst>
      <p:ext uri="{BB962C8B-B14F-4D97-AF65-F5344CB8AC3E}">
        <p14:creationId xmlns:p14="http://schemas.microsoft.com/office/powerpoint/2010/main" val="3007519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A7BD8761-C47F-877C-C8C4-91743C3625D3}"/>
              </a:ext>
            </a:extLst>
          </p:cNvPr>
          <p:cNvSpPr txBox="1"/>
          <p:nvPr/>
        </p:nvSpPr>
        <p:spPr>
          <a:xfrm>
            <a:off x="3639670" y="120743"/>
            <a:ext cx="46795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/>
              <a:t>Důsledky změn klimatu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F76D0050-5CB6-56B7-7523-B6FEFA86E532}"/>
              </a:ext>
            </a:extLst>
          </p:cNvPr>
          <p:cNvSpPr txBox="1"/>
          <p:nvPr/>
        </p:nvSpPr>
        <p:spPr>
          <a:xfrm>
            <a:off x="201706" y="4706471"/>
            <a:ext cx="1191163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cs-CZ" b="1" dirty="0">
                <a:solidFill>
                  <a:srgbClr val="FF0000"/>
                </a:solidFill>
              </a:rPr>
              <a:t>letalita pro člověka</a:t>
            </a:r>
          </a:p>
          <a:p>
            <a:pPr marL="342900" indent="-342900">
              <a:buAutoNum type="arabicPeriod"/>
            </a:pPr>
            <a:r>
              <a:rPr lang="cs-CZ" b="1" dirty="0">
                <a:solidFill>
                  <a:srgbClr val="FF0000"/>
                </a:solidFill>
              </a:rPr>
              <a:t>sucho, související neúroda   </a:t>
            </a:r>
          </a:p>
          <a:p>
            <a:pPr marL="342900" indent="-342900">
              <a:buAutoNum type="arabicPeriod"/>
            </a:pPr>
            <a:r>
              <a:rPr lang="cs-CZ" b="1" dirty="0">
                <a:solidFill>
                  <a:srgbClr val="FF0000"/>
                </a:solidFill>
              </a:rPr>
              <a:t>extrémy počasí (povodně, bouřky)</a:t>
            </a:r>
          </a:p>
          <a:p>
            <a:pPr marL="342900" indent="-342900">
              <a:buAutoNum type="arabicPeriod"/>
            </a:pPr>
            <a:r>
              <a:rPr lang="cs-CZ" b="1" dirty="0">
                <a:solidFill>
                  <a:srgbClr val="FF0000"/>
                </a:solidFill>
              </a:rPr>
              <a:t>zvednutí hladiny oceánů </a:t>
            </a:r>
            <a:r>
              <a:rPr lang="cs-CZ" dirty="0">
                <a:solidFill>
                  <a:srgbClr val="FF0000"/>
                </a:solidFill>
              </a:rPr>
              <a:t>(Nizozemí, tichomořské ostrovy)</a:t>
            </a:r>
          </a:p>
          <a:p>
            <a:pPr marL="342900" indent="-342900">
              <a:buAutoNum type="arabicPeriod"/>
            </a:pPr>
            <a:r>
              <a:rPr lang="cs-CZ" b="1" dirty="0">
                <a:solidFill>
                  <a:srgbClr val="FF0000"/>
                </a:solidFill>
              </a:rPr>
              <a:t>šíření tropických chorob</a:t>
            </a:r>
          </a:p>
          <a:p>
            <a:pPr marL="342900" indent="-342900">
              <a:buAutoNum type="arabicPeriod"/>
            </a:pPr>
            <a:r>
              <a:rPr lang="cs-CZ" b="1" dirty="0">
                <a:solidFill>
                  <a:srgbClr val="FF0000"/>
                </a:solidFill>
              </a:rPr>
              <a:t>šíření invazních druhů včetně škůdců</a:t>
            </a:r>
          </a:p>
          <a:p>
            <a:pPr marL="342900" indent="-342900">
              <a:buAutoNum type="arabicPeriod"/>
            </a:pPr>
            <a:r>
              <a:rPr lang="cs-CZ" b="1" dirty="0">
                <a:solidFill>
                  <a:srgbClr val="FF0000"/>
                </a:solidFill>
              </a:rPr>
              <a:t>dopad na biodiverzitu: </a:t>
            </a:r>
            <a:r>
              <a:rPr lang="cs-CZ" dirty="0">
                <a:solidFill>
                  <a:srgbClr val="FF0000"/>
                </a:solidFill>
              </a:rPr>
              <a:t>populace se nestihnou adaptovat; fatální změny prostředí (koráli); rozpad biotických interakcí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5AB5BE56-4B23-180D-29A8-274C33A86D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571" y="1497105"/>
            <a:ext cx="5465237" cy="2617695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C8D29B6C-E7DD-B390-F726-5999C873BE94}"/>
              </a:ext>
            </a:extLst>
          </p:cNvPr>
          <p:cNvSpPr txBox="1"/>
          <p:nvPr/>
        </p:nvSpPr>
        <p:spPr>
          <a:xfrm>
            <a:off x="1353671" y="4102858"/>
            <a:ext cx="37472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b="1" dirty="0">
                <a:solidFill>
                  <a:schemeClr val="accent6">
                    <a:lumMod val="75000"/>
                  </a:schemeClr>
                </a:solidFill>
              </a:rPr>
              <a:t>riziko sucha: na 60% plochy pěstování pšenice</a:t>
            </a:r>
          </a:p>
        </p:txBody>
      </p:sp>
      <p:pic>
        <p:nvPicPr>
          <p:cNvPr id="6" name="Picture 2" descr="https://upload.wikimedia.org/wikipedia/commons/4/4c/WorldWaterAvailability.png">
            <a:extLst>
              <a:ext uri="{FF2B5EF4-FFF2-40B4-BE49-F238E27FC236}">
                <a16:creationId xmlns:a16="http://schemas.microsoft.com/office/drawing/2014/main" id="{1910C08B-6EF4-1E01-B76B-B794F67F71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23364" y="2171271"/>
            <a:ext cx="4998762" cy="2313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B6DADA00-BDC5-8027-3F5B-85783A4D687D}"/>
              </a:ext>
            </a:extLst>
          </p:cNvPr>
          <p:cNvSpPr txBox="1"/>
          <p:nvPr/>
        </p:nvSpPr>
        <p:spPr>
          <a:xfrm>
            <a:off x="6923364" y="1210763"/>
            <a:ext cx="4761819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400" b="1" dirty="0">
                <a:solidFill>
                  <a:schemeClr val="accent6">
                    <a:lumMod val="75000"/>
                  </a:schemeClr>
                </a:solidFill>
              </a:rPr>
              <a:t>státy s nejmenšími zásobami obnovitelné sladké vody v m</a:t>
            </a:r>
            <a:r>
              <a:rPr lang="pl-PL" sz="1400" b="1" baseline="30000" dirty="0">
                <a:solidFill>
                  <a:schemeClr val="accent6">
                    <a:lumMod val="75000"/>
                  </a:schemeClr>
                </a:solidFill>
              </a:rPr>
              <a:t>3</a:t>
            </a:r>
            <a:r>
              <a:rPr lang="pl-PL" sz="1400" b="1" dirty="0">
                <a:solidFill>
                  <a:schemeClr val="accent6">
                    <a:lumMod val="75000"/>
                  </a:schemeClr>
                </a:solidFill>
              </a:rPr>
              <a:t> na obyvatele za rok. červeně: pod 500 m</a:t>
            </a:r>
            <a:r>
              <a:rPr lang="pl-PL" sz="1400" b="1" baseline="30000" dirty="0">
                <a:solidFill>
                  <a:schemeClr val="accent6">
                    <a:lumMod val="75000"/>
                  </a:schemeClr>
                </a:solidFill>
              </a:rPr>
              <a:t>3</a:t>
            </a:r>
            <a:r>
              <a:rPr lang="pl-PL" sz="1400" b="1" dirty="0">
                <a:solidFill>
                  <a:schemeClr val="accent6">
                    <a:lumMod val="75000"/>
                  </a:schemeClr>
                </a:solidFill>
              </a:rPr>
              <a:t>  na obyvatele za rok oranžově: 500–1700 m</a:t>
            </a:r>
            <a:r>
              <a:rPr lang="pl-PL" sz="1400" b="1" baseline="30000" dirty="0">
                <a:solidFill>
                  <a:schemeClr val="accent6">
                    <a:lumMod val="75000"/>
                  </a:schemeClr>
                </a:solidFill>
              </a:rPr>
              <a:t>3</a:t>
            </a:r>
            <a:r>
              <a:rPr lang="pl-PL" sz="1400" b="1" dirty="0">
                <a:solidFill>
                  <a:schemeClr val="accent6">
                    <a:lumMod val="75000"/>
                  </a:schemeClr>
                </a:solidFill>
              </a:rPr>
              <a:t>  na obyvatele za rok.</a:t>
            </a:r>
            <a:endParaRPr lang="cs-CZ" sz="1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7" name="Pravá složená závorka 6"/>
          <p:cNvSpPr/>
          <p:nvPr/>
        </p:nvSpPr>
        <p:spPr>
          <a:xfrm>
            <a:off x="3224981" y="4844831"/>
            <a:ext cx="350656" cy="379543"/>
          </a:xfrm>
          <a:prstGeom prst="rightBrac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Obdélník 8"/>
          <p:cNvSpPr/>
          <p:nvPr/>
        </p:nvSpPr>
        <p:spPr>
          <a:xfrm>
            <a:off x="3639670" y="4855042"/>
            <a:ext cx="838251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>
                <a:solidFill>
                  <a:srgbClr val="FF0000"/>
                </a:solidFill>
              </a:rPr>
              <a:t>intenzivnější migrace lidí na sever a s tím související společenské problémy</a:t>
            </a:r>
          </a:p>
        </p:txBody>
      </p:sp>
    </p:spTree>
    <p:extLst>
      <p:ext uri="{BB962C8B-B14F-4D97-AF65-F5344CB8AC3E}">
        <p14:creationId xmlns:p14="http://schemas.microsoft.com/office/powerpoint/2010/main" val="25408310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6881" y="1085850"/>
            <a:ext cx="5667375" cy="561975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034" y="2684586"/>
            <a:ext cx="5962848" cy="3923200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033" y="158287"/>
            <a:ext cx="5742215" cy="2428485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5884984" y="158287"/>
            <a:ext cx="63070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200" b="1" dirty="0">
                <a:solidFill>
                  <a:srgbClr val="FF0000"/>
                </a:solidFill>
              </a:rPr>
              <a:t>Důsledky změn klimatu jsou podrobně popsány ve zprávách IPCC panelu (poslední je z roku 2023)</a:t>
            </a:r>
          </a:p>
        </p:txBody>
      </p:sp>
    </p:spTree>
    <p:extLst>
      <p:ext uri="{BB962C8B-B14F-4D97-AF65-F5344CB8AC3E}">
        <p14:creationId xmlns:p14="http://schemas.microsoft.com/office/powerpoint/2010/main" val="254769118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43435" y="116330"/>
            <a:ext cx="12048565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5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Znečištění</a:t>
            </a:r>
          </a:p>
          <a:p>
            <a:r>
              <a:rPr lang="cs-CZ" sz="2300"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amensalismus</a:t>
            </a:r>
            <a:r>
              <a:rPr lang="cs-CZ" sz="23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člověka vůči ostatním druhům, zdravotní důsledky a znehodnocení vlastních zdrojů</a:t>
            </a:r>
          </a:p>
        </p:txBody>
      </p:sp>
      <p:pic>
        <p:nvPicPr>
          <p:cNvPr id="3" name="Picture 2" descr="https://upload.wikimedia.org/wikipedia/commons/0/0c/Acid_rain_woods1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1739" y="1564173"/>
            <a:ext cx="3245458" cy="2434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9344" y="1719372"/>
            <a:ext cx="3166054" cy="2637535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7545" y="1559268"/>
            <a:ext cx="3409380" cy="2557035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505492" y="1236102"/>
            <a:ext cx="27179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imisní holiny Jizerské hory</a:t>
            </a:r>
          </a:p>
          <a:p>
            <a:pPr algn="ctr"/>
            <a:r>
              <a:rPr lang="cs-CZ" dirty="0"/>
              <a:t> (narušený cyklus síry)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4100104" y="1151280"/>
            <a:ext cx="33645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Hromadění toxinů v potravních řetězcích (DDT, </a:t>
            </a:r>
            <a:r>
              <a:rPr lang="cs-CZ" dirty="0" err="1"/>
              <a:t>mikroplasty</a:t>
            </a:r>
            <a:r>
              <a:rPr lang="cs-CZ" dirty="0"/>
              <a:t> apod.)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7916159" y="1189936"/>
            <a:ext cx="15326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Bečva 2020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0" y="4488120"/>
            <a:ext cx="12192000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000" b="1" dirty="0" err="1">
                <a:solidFill>
                  <a:srgbClr val="FF0000"/>
                </a:solidFill>
              </a:rPr>
              <a:t>bioindikace</a:t>
            </a:r>
            <a:endParaRPr lang="cs-CZ" sz="3000" b="1" dirty="0">
              <a:solidFill>
                <a:srgbClr val="FF0000"/>
              </a:solidFill>
            </a:endParaRPr>
          </a:p>
          <a:p>
            <a:endParaRPr lang="cs-CZ" b="1" dirty="0"/>
          </a:p>
          <a:p>
            <a:r>
              <a:rPr lang="cs-CZ" sz="2500" b="1" dirty="0">
                <a:solidFill>
                  <a:srgbClr val="FF0000"/>
                </a:solidFill>
              </a:rPr>
              <a:t>odhad parametrů prostředí (včetně znečištění!)</a:t>
            </a:r>
            <a:r>
              <a:rPr lang="cs-CZ" sz="2500" dirty="0"/>
              <a:t> podle výskytu, abundance, chování nebo chemického složení druhů (</a:t>
            </a:r>
            <a:r>
              <a:rPr lang="cs-CZ" sz="2500" b="1" dirty="0"/>
              <a:t>bioindikátorů</a:t>
            </a:r>
            <a:r>
              <a:rPr lang="cs-CZ" sz="2500" dirty="0"/>
              <a:t>) a jejich společenstev. Může být přesnější než přímé chemické měření, a lze použít i do minulosti (odumřelé, subfosilní a fosilní zbytky organizmů: například i v paleoekologii a forenzní biologii).</a:t>
            </a:r>
          </a:p>
        </p:txBody>
      </p:sp>
    </p:spTree>
    <p:extLst>
      <p:ext uri="{BB962C8B-B14F-4D97-AF65-F5344CB8AC3E}">
        <p14:creationId xmlns:p14="http://schemas.microsoft.com/office/powerpoint/2010/main" val="144936567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0" y="0"/>
            <a:ext cx="875211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200" b="1" dirty="0" err="1"/>
              <a:t>biondikátor</a:t>
            </a:r>
            <a:r>
              <a:rPr lang="cs-CZ" sz="2200" dirty="0"/>
              <a:t>: obecně druh používaný v </a:t>
            </a:r>
            <a:r>
              <a:rPr lang="cs-CZ" sz="2200" dirty="0" err="1"/>
              <a:t>bioindikaci</a:t>
            </a:r>
            <a:endParaRPr lang="cs-CZ" sz="2200" dirty="0"/>
          </a:p>
          <a:p>
            <a:endParaRPr lang="cs-CZ" sz="2200" dirty="0"/>
          </a:p>
          <a:p>
            <a:r>
              <a:rPr lang="cs-CZ" sz="2200" b="1" dirty="0" err="1"/>
              <a:t>sentinelový</a:t>
            </a:r>
            <a:r>
              <a:rPr lang="cs-CZ" sz="2200" b="1" dirty="0"/>
              <a:t> organizmus:</a:t>
            </a:r>
            <a:r>
              <a:rPr lang="cs-CZ" sz="2200" dirty="0"/>
              <a:t> organizmus, který jako první reaguje na znečištění a předpovídá tak efekt na ostatní (kanárek v dole); někdy se tento pojem používá i pro bioindikátor, ve kterém stanovujeme množství polutantů, i když je fyziologicky toleruje (epifytický mech).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48058" y="186553"/>
            <a:ext cx="3080657" cy="4108826"/>
          </a:xfrm>
          <a:prstGeom prst="rect">
            <a:avLst/>
          </a:prstGeom>
        </p:spPr>
      </p:pic>
      <p:sp>
        <p:nvSpPr>
          <p:cNvPr id="4" name="Ovál 3"/>
          <p:cNvSpPr/>
          <p:nvPr/>
        </p:nvSpPr>
        <p:spPr>
          <a:xfrm>
            <a:off x="10384972" y="594239"/>
            <a:ext cx="1175657" cy="1317172"/>
          </a:xfrm>
          <a:prstGeom prst="ellipse">
            <a:avLst/>
          </a:prstGeom>
          <a:noFill/>
          <a:ln w="666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659" y="2240966"/>
            <a:ext cx="7990796" cy="4541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45916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0" y="0"/>
            <a:ext cx="87521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200" b="1" dirty="0" err="1"/>
              <a:t>biondikátor</a:t>
            </a:r>
            <a:endParaRPr lang="cs-CZ" sz="2200" dirty="0"/>
          </a:p>
          <a:p>
            <a:r>
              <a:rPr lang="cs-CZ" sz="2200" b="1" dirty="0" err="1"/>
              <a:t>sentinelový</a:t>
            </a:r>
            <a:r>
              <a:rPr lang="cs-CZ" sz="2200" b="1" dirty="0"/>
              <a:t> organizmus</a:t>
            </a:r>
            <a:endParaRPr lang="cs-CZ" sz="2200" dirty="0"/>
          </a:p>
        </p:txBody>
      </p:sp>
      <p:sp>
        <p:nvSpPr>
          <p:cNvPr id="5" name="TextovéPole 4"/>
          <p:cNvSpPr txBox="1"/>
          <p:nvPr/>
        </p:nvSpPr>
        <p:spPr>
          <a:xfrm>
            <a:off x="0" y="849085"/>
            <a:ext cx="12050486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200" b="1" dirty="0" err="1"/>
              <a:t>fytometr</a:t>
            </a:r>
            <a:r>
              <a:rPr lang="cs-CZ" dirty="0"/>
              <a:t>: </a:t>
            </a:r>
            <a:r>
              <a:rPr lang="cs-CZ" sz="2200" dirty="0"/>
              <a:t>rostlinný bioindikátor, který se používá pro indikaci množství a limitace zdrojů podle jeho růstu nebo obsahu látek v různých podmínkách. Jde o experimentální přístup k </a:t>
            </a:r>
            <a:r>
              <a:rPr lang="cs-CZ" sz="2200" dirty="0" err="1"/>
              <a:t>biondikaci</a:t>
            </a:r>
            <a:r>
              <a:rPr lang="cs-CZ" sz="2200" dirty="0"/>
              <a:t>: druh pěstujeme v terénu nebo v laboratoři v různých podmínkách, třeba při různém kompetičním tlaku (měříme jinak těžko číselně vyjádřitelnou </a:t>
            </a:r>
            <a:r>
              <a:rPr lang="cs-CZ" sz="2200" dirty="0" err="1"/>
              <a:t>kompetici</a:t>
            </a:r>
            <a:r>
              <a:rPr lang="cs-CZ" sz="2200" dirty="0"/>
              <a:t>!) nebo v různém typu půdy (měříme ne obsah živin v půdě, ale jejich přístupnost); výsledek nám přitom neovlivňují mezidruhové rozdíly.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2993572" y="2888597"/>
            <a:ext cx="348342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200" b="1" dirty="0"/>
              <a:t>marker</a:t>
            </a:r>
            <a:r>
              <a:rPr lang="cs-CZ" sz="2200" dirty="0"/>
              <a:t>: neškodná, snadno stopovatelná, látka, která se vpraví do ekosystému, a na jejím základě sledujeme pohyb látek organismem, prostředím, tok látek (tedy i případných polutantů) potravním řetězcem, procesy jejich akumulace apod.</a:t>
            </a:r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940" y="2917124"/>
            <a:ext cx="2750003" cy="3671396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03854" y="3186646"/>
            <a:ext cx="3891542" cy="2841272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7403854" y="6027918"/>
            <a:ext cx="39956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600" dirty="0"/>
              <a:t>Indikace přístupnosti živin v lesní půdě pomocí ředkvičky jako </a:t>
            </a:r>
            <a:r>
              <a:rPr lang="cs-CZ" sz="1600" dirty="0" err="1"/>
              <a:t>fytometru</a:t>
            </a:r>
            <a:endParaRPr lang="cs-CZ" sz="1600" dirty="0"/>
          </a:p>
          <a:p>
            <a:pPr algn="ctr"/>
            <a:r>
              <a:rPr lang="cs-CZ" sz="1600" dirty="0"/>
              <a:t>(Axmanová et al. 2011 </a:t>
            </a:r>
            <a:r>
              <a:rPr lang="cs-CZ" sz="1600" i="1" dirty="0"/>
              <a:t>Plant and </a:t>
            </a:r>
            <a:r>
              <a:rPr lang="cs-CZ" sz="1600" i="1" dirty="0" err="1"/>
              <a:t>Soil</a:t>
            </a:r>
            <a:r>
              <a:rPr lang="cs-CZ" sz="16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85627749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406" y="2860350"/>
            <a:ext cx="6361471" cy="3975919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54877" y="4289052"/>
            <a:ext cx="4761744" cy="2568948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0" y="856735"/>
            <a:ext cx="75345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solidFill>
                  <a:srgbClr val="FF0000"/>
                </a:solidFill>
              </a:rPr>
              <a:t>Ztenčení ozonové vrstvy jako důsledek znečištění aerosoly 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93405" y="1975005"/>
            <a:ext cx="70149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/>
              <a:t>Díky přísné regulaci </a:t>
            </a:r>
            <a:r>
              <a:rPr lang="cs-CZ" sz="2000" b="1" dirty="0"/>
              <a:t>freonů</a:t>
            </a:r>
            <a:r>
              <a:rPr lang="cs-CZ" sz="2000" dirty="0"/>
              <a:t> utíkáme hrobníkovy z opaty.</a:t>
            </a:r>
          </a:p>
          <a:p>
            <a:r>
              <a:rPr lang="cs-CZ" sz="2000" dirty="0"/>
              <a:t>Ale vyhráno ještě není – ilegální továrny v Asii</a:t>
            </a: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49572" y="856735"/>
            <a:ext cx="4131708" cy="3369925"/>
          </a:xfrm>
          <a:prstGeom prst="rect">
            <a:avLst/>
          </a:prstGeom>
        </p:spPr>
      </p:pic>
      <p:sp>
        <p:nvSpPr>
          <p:cNvPr id="8" name="Obdélník 7"/>
          <p:cNvSpPr/>
          <p:nvPr/>
        </p:nvSpPr>
        <p:spPr>
          <a:xfrm>
            <a:off x="0" y="69255"/>
            <a:ext cx="1038117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8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Znečištění jen zčásti související přímo s fosilním organickým uhlíkem </a:t>
            </a:r>
          </a:p>
        </p:txBody>
      </p:sp>
    </p:spTree>
    <p:extLst>
      <p:ext uri="{BB962C8B-B14F-4D97-AF65-F5344CB8AC3E}">
        <p14:creationId xmlns:p14="http://schemas.microsoft.com/office/powerpoint/2010/main" val="175709838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2603887" y="174632"/>
            <a:ext cx="75345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solidFill>
                  <a:srgbClr val="FF0000"/>
                </a:solidFill>
              </a:rPr>
              <a:t>Hormony (antikoncepce), léčiva a drogy (pervitin) ve vodě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2529" y="1904999"/>
            <a:ext cx="6162597" cy="4190566"/>
          </a:xfrm>
          <a:prstGeom prst="rect">
            <a:avLst/>
          </a:prstGeom>
        </p:spPr>
      </p:pic>
      <p:sp>
        <p:nvSpPr>
          <p:cNvPr id="4" name="Obdélník 3"/>
          <p:cNvSpPr/>
          <p:nvPr/>
        </p:nvSpPr>
        <p:spPr>
          <a:xfrm>
            <a:off x="9353912" y="6183477"/>
            <a:ext cx="24481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 err="1"/>
              <a:t>Weerasinghe</a:t>
            </a:r>
            <a:r>
              <a:rPr lang="cs-CZ" dirty="0"/>
              <a:t> et al. 2022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44714">
            <a:off x="122177" y="4577419"/>
            <a:ext cx="5360398" cy="1682091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62425">
            <a:off x="110218" y="3179308"/>
            <a:ext cx="5442492" cy="1185095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084125">
            <a:off x="318227" y="1389780"/>
            <a:ext cx="4571321" cy="960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33064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Zástupný symbol pro obsah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2824" y="1526281"/>
            <a:ext cx="3355615" cy="2784112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176981" y="102814"/>
            <a:ext cx="120150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Znečištění související s jiným typem dodatkové energie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176981" y="695284"/>
            <a:ext cx="717053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500" b="1" dirty="0"/>
              <a:t>radioaktivita: </a:t>
            </a:r>
            <a:r>
              <a:rPr lang="cs-CZ" sz="2500" b="1" dirty="0">
                <a:solidFill>
                  <a:srgbClr val="FF0000"/>
                </a:solidFill>
              </a:rPr>
              <a:t>jaderné testy</a:t>
            </a:r>
            <a:r>
              <a:rPr lang="cs-CZ" sz="2500" b="1" dirty="0"/>
              <a:t>, Černobyl, </a:t>
            </a:r>
            <a:r>
              <a:rPr lang="cs-CZ" sz="2500" b="1" dirty="0" err="1"/>
              <a:t>Fukušima</a:t>
            </a:r>
            <a:r>
              <a:rPr lang="cs-CZ" sz="2500" b="1" dirty="0"/>
              <a:t> </a:t>
            </a: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3"/>
          <a:srcRect t="17866"/>
          <a:stretch/>
        </p:blipFill>
        <p:spPr>
          <a:xfrm>
            <a:off x="5605155" y="1515748"/>
            <a:ext cx="6492199" cy="2979176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15642" y="4784815"/>
            <a:ext cx="2501600" cy="1781139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6981" y="4644898"/>
            <a:ext cx="9636263" cy="1921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82577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0" y="0"/>
            <a:ext cx="117190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Jiná znečištění </a:t>
            </a:r>
            <a:r>
              <a:rPr lang="cs-CZ" sz="22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(ale taky související s technologiemi – bez dodatkové energie by těžko byla)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0" y="523220"/>
            <a:ext cx="717053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500" b="1" dirty="0">
                <a:solidFill>
                  <a:srgbClr val="FF0000"/>
                </a:solidFill>
              </a:rPr>
              <a:t>genetické znečištění</a:t>
            </a:r>
            <a:r>
              <a:rPr lang="cs-CZ" sz="2500" b="1" dirty="0"/>
              <a:t>	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0" y="1067018"/>
            <a:ext cx="1198517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>
                <a:solidFill>
                  <a:srgbClr val="0070C0"/>
                </a:solidFill>
              </a:rPr>
              <a:t>Nepůvodní druhy (pěstované nebo zavlečené; šlechtění druhů a jejich chov na kontaktu s přírodními populacemi: losos, plodiny apod.): </a:t>
            </a:r>
            <a:r>
              <a:rPr lang="cs-CZ" sz="2000" dirty="0"/>
              <a:t>hybridizací unikají nepůvodní geny do přirozených populací, ty mohou ztrácet lokální adaptace na prostředí a vyhynout, nebo naopak získat invazní vlastnosti. </a:t>
            </a:r>
            <a:r>
              <a:rPr lang="cs-CZ" sz="2000" b="1" dirty="0">
                <a:solidFill>
                  <a:schemeClr val="accent6"/>
                </a:solidFill>
              </a:rPr>
              <a:t>Pozor na komerční </a:t>
            </a:r>
            <a:r>
              <a:rPr lang="cs-CZ" sz="2000" b="1" dirty="0" err="1">
                <a:solidFill>
                  <a:schemeClr val="accent6"/>
                </a:solidFill>
              </a:rPr>
              <a:t>ozeleňovací</a:t>
            </a:r>
            <a:r>
              <a:rPr lang="cs-CZ" sz="2000" b="1" dirty="0">
                <a:solidFill>
                  <a:schemeClr val="accent6"/>
                </a:solidFill>
              </a:rPr>
              <a:t> směsi z </a:t>
            </a:r>
            <a:r>
              <a:rPr lang="cs-CZ" sz="2000" b="1" dirty="0" err="1">
                <a:solidFill>
                  <a:schemeClr val="accent6"/>
                </a:solidFill>
              </a:rPr>
              <a:t>hobbymarketů</a:t>
            </a:r>
            <a:r>
              <a:rPr lang="cs-CZ" sz="2000" b="1" dirty="0">
                <a:solidFill>
                  <a:schemeClr val="accent6"/>
                </a:solidFill>
              </a:rPr>
              <a:t> s krásnými názvy </a:t>
            </a:r>
            <a:r>
              <a:rPr lang="cs-CZ" sz="2000" dirty="0">
                <a:solidFill>
                  <a:schemeClr val="accent6"/>
                </a:solidFill>
              </a:rPr>
              <a:t>(motýlí louka, rozkvetlá louka, </a:t>
            </a:r>
            <a:r>
              <a:rPr lang="cs-CZ" sz="2000" dirty="0" err="1">
                <a:solidFill>
                  <a:schemeClr val="accent6"/>
                </a:solidFill>
              </a:rPr>
              <a:t>ovsíková</a:t>
            </a:r>
            <a:r>
              <a:rPr lang="cs-CZ" sz="2000" dirty="0">
                <a:solidFill>
                  <a:schemeClr val="accent6"/>
                </a:solidFill>
              </a:rPr>
              <a:t> louka)</a:t>
            </a:r>
            <a:r>
              <a:rPr lang="cs-CZ" sz="2000" b="1" dirty="0">
                <a:solidFill>
                  <a:schemeClr val="accent6"/>
                </a:solidFill>
              </a:rPr>
              <a:t>!</a:t>
            </a: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2543" y="2569031"/>
            <a:ext cx="2405742" cy="4174670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3"/>
          <a:srcRect l="22473" t="4049" r="24710" b="6690"/>
          <a:stretch/>
        </p:blipFill>
        <p:spPr>
          <a:xfrm>
            <a:off x="9454243" y="2713265"/>
            <a:ext cx="2452506" cy="4144735"/>
          </a:xfrm>
          <a:prstGeom prst="rect">
            <a:avLst/>
          </a:prstGeom>
        </p:spPr>
      </p:pic>
      <p:sp>
        <p:nvSpPr>
          <p:cNvPr id="10" name="TextovéPole 9"/>
          <p:cNvSpPr txBox="1"/>
          <p:nvPr/>
        </p:nvSpPr>
        <p:spPr>
          <a:xfrm>
            <a:off x="16330" y="3347180"/>
            <a:ext cx="55680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rgbClr val="0070C0"/>
                </a:solidFill>
              </a:rPr>
              <a:t>úniky genů / virů z laboratoře: </a:t>
            </a:r>
            <a:r>
              <a:rPr lang="cs-CZ" dirty="0"/>
              <a:t>podezření u covid-19 (experimenty s netopýřími viry), v přírodě virus se dále vyvíjí, dochází k přenosu genů na jiné viry, viry s novými geny unikají do ekosystémů (jelenci v USA).</a:t>
            </a:r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83379" y="4600576"/>
            <a:ext cx="2133600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0624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1B2EF2-94FE-BCF8-4C46-D61270B041F9}"/>
              </a:ext>
            </a:extLst>
          </p:cNvPr>
          <p:cNvSpPr txBox="1">
            <a:spLocks/>
          </p:cNvSpPr>
          <p:nvPr/>
        </p:nvSpPr>
        <p:spPr>
          <a:xfrm>
            <a:off x="2900654" y="0"/>
            <a:ext cx="7500646" cy="56525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3600" b="1" dirty="0">
                <a:solidFill>
                  <a:srgbClr val="FF0000"/>
                </a:solidFill>
              </a:rPr>
              <a:t>Ekologie na Masarykově Univerzitě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3D14C55B-0C27-D044-43FD-BDCA975F7961}"/>
              </a:ext>
            </a:extLst>
          </p:cNvPr>
          <p:cNvSpPr txBox="1"/>
          <p:nvPr/>
        </p:nvSpPr>
        <p:spPr>
          <a:xfrm>
            <a:off x="4519923" y="565258"/>
            <a:ext cx="29286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>
                <a:solidFill>
                  <a:schemeClr val="accent6">
                    <a:lumMod val="75000"/>
                  </a:schemeClr>
                </a:solidFill>
              </a:rPr>
              <a:t>Fakulta sociálních studií 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2BFDF81F-31EA-D664-22B9-3B9EB66B274A}"/>
              </a:ext>
            </a:extLst>
          </p:cNvPr>
          <p:cNvSpPr txBox="1"/>
          <p:nvPr/>
        </p:nvSpPr>
        <p:spPr>
          <a:xfrm>
            <a:off x="4232890" y="1326833"/>
            <a:ext cx="38747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Obecná ekologie a ekologie krajiny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262378CB-270D-C890-0CC0-3DFA09AAAEE2}"/>
              </a:ext>
            </a:extLst>
          </p:cNvPr>
          <p:cNvSpPr txBox="1"/>
          <p:nvPr/>
        </p:nvSpPr>
        <p:spPr>
          <a:xfrm>
            <a:off x="4232890" y="1658605"/>
            <a:ext cx="38747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Ekologie krajiny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60B65765-7C22-7694-7DCA-27BB3DEAA527}"/>
              </a:ext>
            </a:extLst>
          </p:cNvPr>
          <p:cNvSpPr txBox="1"/>
          <p:nvPr/>
        </p:nvSpPr>
        <p:spPr>
          <a:xfrm>
            <a:off x="4232890" y="2013638"/>
            <a:ext cx="33274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Sociální a ekologická ekonomie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8D0D5C15-2A3C-34F6-460C-B72362AB5EBF}"/>
              </a:ext>
            </a:extLst>
          </p:cNvPr>
          <p:cNvSpPr txBox="1"/>
          <p:nvPr/>
        </p:nvSpPr>
        <p:spPr>
          <a:xfrm>
            <a:off x="4291935" y="2419594"/>
            <a:ext cx="33274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Hlubinná ekologie</a:t>
            </a:r>
          </a:p>
        </p:txBody>
      </p:sp>
      <p:cxnSp>
        <p:nvCxnSpPr>
          <p:cNvPr id="9" name="Přímá spojnice se šipkou 8">
            <a:extLst>
              <a:ext uri="{FF2B5EF4-FFF2-40B4-BE49-F238E27FC236}">
                <a16:creationId xmlns:a16="http://schemas.microsoft.com/office/drawing/2014/main" id="{B03AE8BD-D6B6-EEE4-CA86-0B9BE096D7D9}"/>
              </a:ext>
            </a:extLst>
          </p:cNvPr>
          <p:cNvCxnSpPr>
            <a:cxnSpLocks/>
          </p:cNvCxnSpPr>
          <p:nvPr/>
        </p:nvCxnSpPr>
        <p:spPr>
          <a:xfrm>
            <a:off x="7330440" y="2206571"/>
            <a:ext cx="141224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Přímá spojnice se šipkou 9">
            <a:extLst>
              <a:ext uri="{FF2B5EF4-FFF2-40B4-BE49-F238E27FC236}">
                <a16:creationId xmlns:a16="http://schemas.microsoft.com/office/drawing/2014/main" id="{F4CE73E0-3846-3469-2A15-75938C400F18}"/>
              </a:ext>
            </a:extLst>
          </p:cNvPr>
          <p:cNvCxnSpPr>
            <a:cxnSpLocks/>
          </p:cNvCxnSpPr>
          <p:nvPr/>
        </p:nvCxnSpPr>
        <p:spPr>
          <a:xfrm>
            <a:off x="6187440" y="2636020"/>
            <a:ext cx="228600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1F337D92-113F-E245-B825-FD622F1F32C7}"/>
              </a:ext>
            </a:extLst>
          </p:cNvPr>
          <p:cNvSpPr txBox="1"/>
          <p:nvPr/>
        </p:nvSpPr>
        <p:spPr>
          <a:xfrm>
            <a:off x="8886170" y="2027937"/>
            <a:ext cx="25133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/>
              <a:t>sociologie, ekonomie</a:t>
            </a: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491BF2E2-D3BA-404D-E6D8-A71B2CC64A0A}"/>
              </a:ext>
            </a:extLst>
          </p:cNvPr>
          <p:cNvSpPr txBox="1"/>
          <p:nvPr/>
        </p:nvSpPr>
        <p:spPr>
          <a:xfrm>
            <a:off x="8626465" y="2451354"/>
            <a:ext cx="35496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/>
              <a:t>psychologie, duchovno, filozofie</a:t>
            </a:r>
          </a:p>
        </p:txBody>
      </p:sp>
      <p:sp>
        <p:nvSpPr>
          <p:cNvPr id="18" name="Nadpis 1">
            <a:extLst>
              <a:ext uri="{FF2B5EF4-FFF2-40B4-BE49-F238E27FC236}">
                <a16:creationId xmlns:a16="http://schemas.microsoft.com/office/drawing/2014/main" id="{DFD8A262-24EE-6EE0-7824-8312BB178105}"/>
              </a:ext>
            </a:extLst>
          </p:cNvPr>
          <p:cNvSpPr txBox="1">
            <a:spLocks/>
          </p:cNvSpPr>
          <p:nvPr/>
        </p:nvSpPr>
        <p:spPr>
          <a:xfrm>
            <a:off x="3587105" y="3213757"/>
            <a:ext cx="5339080" cy="56525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400" b="1" dirty="0">
                <a:solidFill>
                  <a:srgbClr val="FF0000"/>
                </a:solidFill>
              </a:rPr>
              <a:t>Pojem ekologie ve veřejném prostoru</a:t>
            </a:r>
          </a:p>
        </p:txBody>
      </p: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1DB1309C-1D8B-C813-31C2-33F92FAE7AD6}"/>
              </a:ext>
            </a:extLst>
          </p:cNvPr>
          <p:cNvSpPr txBox="1"/>
          <p:nvPr/>
        </p:nvSpPr>
        <p:spPr>
          <a:xfrm>
            <a:off x="214929" y="3657230"/>
            <a:ext cx="11945021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/>
              <a:t>býk odchovaný na ekologických pastvinách</a:t>
            </a:r>
          </a:p>
          <a:p>
            <a:r>
              <a:rPr lang="cs-CZ" i="1" dirty="0"/>
              <a:t>ekologicky šetrný výrobek </a:t>
            </a:r>
          </a:p>
          <a:p>
            <a:r>
              <a:rPr lang="cs-CZ" i="1" dirty="0"/>
              <a:t>ekologický terorismus</a:t>
            </a:r>
          </a:p>
          <a:p>
            <a:r>
              <a:rPr lang="cs-CZ" i="1" dirty="0"/>
              <a:t>Jak stavět ekologicky úsporně?</a:t>
            </a:r>
          </a:p>
          <a:p>
            <a:r>
              <a:rPr lang="cs-CZ" i="1" dirty="0"/>
              <a:t>ekologický postřik na mšice, ekologický prací prostředek, ekologické fixy</a:t>
            </a:r>
          </a:p>
          <a:p>
            <a:r>
              <a:rPr lang="cs-CZ" i="1" dirty="0"/>
              <a:t>Ekologie = sběr odpadků na ulici, třídění odpadu</a:t>
            </a:r>
          </a:p>
          <a:p>
            <a:endParaRPr lang="cs-CZ" dirty="0"/>
          </a:p>
          <a:p>
            <a:r>
              <a:rPr lang="cs-CZ" b="1" dirty="0">
                <a:solidFill>
                  <a:srgbClr val="7030A0"/>
                </a:solidFill>
              </a:rPr>
              <a:t>Pojem ekolog ve slovníku</a:t>
            </a:r>
          </a:p>
          <a:p>
            <a:r>
              <a:rPr lang="cs-CZ" dirty="0"/>
              <a:t>Ekolog samostatně a kompetentně metodicky řídí plnění všech povinností vyplývajících z právních a interních předpisů organizace. Koordinuje činnosti v oblasti ochrany životního prostředí a dohlíží na efektivnost využívání zdrojů. Podílí se také na tvorbě strategie a politiky organizace s důrazem na ekologickou stránku.</a:t>
            </a:r>
          </a:p>
        </p:txBody>
      </p:sp>
      <p:sp>
        <p:nvSpPr>
          <p:cNvPr id="20" name="TextovéPole 19">
            <a:extLst>
              <a:ext uri="{FF2B5EF4-FFF2-40B4-BE49-F238E27FC236}">
                <a16:creationId xmlns:a16="http://schemas.microsoft.com/office/drawing/2014/main" id="{E9144546-4CFE-065E-16A0-FAA33312F1AF}"/>
              </a:ext>
            </a:extLst>
          </p:cNvPr>
          <p:cNvSpPr txBox="1"/>
          <p:nvPr/>
        </p:nvSpPr>
        <p:spPr>
          <a:xfrm rot="20648507">
            <a:off x="7447540" y="4253963"/>
            <a:ext cx="3810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chemeClr val="accent6">
                    <a:lumMod val="75000"/>
                  </a:schemeClr>
                </a:solidFill>
              </a:rPr>
              <a:t>Proč to zmatení pojmů?</a:t>
            </a:r>
          </a:p>
        </p:txBody>
      </p:sp>
    </p:spTree>
    <p:extLst>
      <p:ext uri="{BB962C8B-B14F-4D97-AF65-F5344CB8AC3E}">
        <p14:creationId xmlns:p14="http://schemas.microsoft.com/office/powerpoint/2010/main" val="3452330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0" y="5516157"/>
            <a:ext cx="12192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Zatímco využívání fosilních paliv ovlivňuje globální ekosystém už asi 200 let, takže už víme, jak dalekosáhlé jsou jeho následky, genetické manipulace jsou v začátcích: stojíme tedy před podobnou výzvou jako svět před 200 lety v případě fosilních paliv. Optimismus převládá (uživení lidstva, pomoc s nemocemi třetího světa), ale může se stát, že budeme opakovat stejné chyby.  Rozdíly mezi oblastmi: přísnější regulace v Evropě než jinde.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0" y="0"/>
            <a:ext cx="12192000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>
                <a:solidFill>
                  <a:srgbClr val="0070C0"/>
                </a:solidFill>
              </a:rPr>
              <a:t>genetické manipulace:</a:t>
            </a:r>
            <a:r>
              <a:rPr lang="cs-CZ" sz="2000" dirty="0"/>
              <a:t> GMO. Stejná potíž jako u nepůvodních a šlechtěných druhů (únik genů do přírody a změna vlastností domácích populací), ale může (nebo nemusí) být násobně intenzívnější! </a:t>
            </a:r>
          </a:p>
          <a:p>
            <a:endParaRPr lang="cs-CZ" sz="2000" dirty="0"/>
          </a:p>
          <a:p>
            <a:r>
              <a:rPr lang="cs-CZ" sz="2000" b="1" dirty="0">
                <a:solidFill>
                  <a:srgbClr val="7030A0"/>
                </a:solidFill>
              </a:rPr>
              <a:t>Nepřímé vlivy GMO na ekosystémy:</a:t>
            </a:r>
          </a:p>
          <a:p>
            <a:endParaRPr lang="cs-CZ" sz="2000" dirty="0"/>
          </a:p>
          <a:p>
            <a:r>
              <a:rPr lang="cs-CZ" sz="2000" b="1" dirty="0">
                <a:solidFill>
                  <a:srgbClr val="00B050"/>
                </a:solidFill>
              </a:rPr>
              <a:t>toxicita </a:t>
            </a:r>
            <a:r>
              <a:rPr lang="cs-CZ" sz="2000" b="1" dirty="0" err="1">
                <a:solidFill>
                  <a:srgbClr val="00B050"/>
                </a:solidFill>
              </a:rPr>
              <a:t>Bt</a:t>
            </a:r>
            <a:r>
              <a:rPr lang="cs-CZ" sz="2000" b="1" dirty="0">
                <a:solidFill>
                  <a:srgbClr val="00B050"/>
                </a:solidFill>
              </a:rPr>
              <a:t> plodin a jejich pylu: </a:t>
            </a:r>
            <a:r>
              <a:rPr lang="cs-CZ" sz="2000" dirty="0"/>
              <a:t> modifikované rostliny produkují </a:t>
            </a:r>
            <a:r>
              <a:rPr lang="cs-CZ" sz="2000" dirty="0" err="1"/>
              <a:t>Bt</a:t>
            </a:r>
            <a:r>
              <a:rPr lang="cs-CZ" sz="2000" dirty="0"/>
              <a:t> toxiny (insekticidy) a nevyžadují tak častý postřik: na jednu stranu se teoreticky může snížit spotřeba postřiků, ale pyl z těchto rostlin (1) práší na květy entomogamních rostlin na poli a v jeho blízkosti a je toxický pro jejich opylovače; (2) práší do vodních toků, s nimi se dostává do vodních nádrží a intoxikuje vodní bezobratlé.  </a:t>
            </a:r>
            <a:r>
              <a:rPr lang="cs-CZ" sz="1500" dirty="0"/>
              <a:t>(</a:t>
            </a:r>
            <a:r>
              <a:rPr lang="cs-CZ" sz="1500" i="1" dirty="0"/>
              <a:t>Velké firmy produkující GMO rostliny se často snaží zpochybnit výsledky studií dokumentující toxicitu </a:t>
            </a:r>
            <a:r>
              <a:rPr lang="cs-CZ" sz="1500" i="1" dirty="0" err="1"/>
              <a:t>Bt</a:t>
            </a:r>
            <a:r>
              <a:rPr lang="cs-CZ" sz="1500" i="1" dirty="0"/>
              <a:t> pylu na přírodní populace nebo dokonce se domoci stažení článku technickými argumenty: zpochybňují statistické analýzy, nastavení experimentu apod.</a:t>
            </a:r>
            <a:r>
              <a:rPr lang="cs-CZ" sz="1500" dirty="0"/>
              <a:t>).</a:t>
            </a:r>
          </a:p>
          <a:p>
            <a:endParaRPr lang="cs-CZ" sz="2000" dirty="0"/>
          </a:p>
          <a:p>
            <a:r>
              <a:rPr lang="cs-CZ" sz="2000" b="1" dirty="0">
                <a:solidFill>
                  <a:srgbClr val="00B050"/>
                </a:solidFill>
              </a:rPr>
              <a:t>nadužívání herbicidů:</a:t>
            </a:r>
            <a:r>
              <a:rPr lang="cs-CZ" sz="2000" dirty="0"/>
              <a:t> geny na rezistenci vůči herbicidu umožňují častější postřiky kultur bez letálního vlivu na plodinu</a:t>
            </a:r>
          </a:p>
          <a:p>
            <a:endParaRPr lang="cs-CZ" sz="2000" dirty="0"/>
          </a:p>
          <a:p>
            <a:r>
              <a:rPr lang="cs-CZ" sz="2000" b="1" dirty="0">
                <a:solidFill>
                  <a:srgbClr val="00B050"/>
                </a:solidFill>
              </a:rPr>
              <a:t>podporují monokultury</a:t>
            </a:r>
            <a:r>
              <a:rPr lang="cs-CZ" sz="2000" dirty="0"/>
              <a:t> (díky způsobu ochrany rostlin) </a:t>
            </a:r>
            <a:r>
              <a:rPr lang="cs-CZ" sz="2000" b="1" dirty="0">
                <a:solidFill>
                  <a:srgbClr val="00B050"/>
                </a:solidFill>
              </a:rPr>
              <a:t>a velké zemědělce</a:t>
            </a:r>
            <a:r>
              <a:rPr lang="cs-CZ" sz="2000" dirty="0"/>
              <a:t> (licence; stejné firmy vyrábí postřiky, osivo i přímo pěstují): další „rozevírání nůžek“?</a:t>
            </a:r>
          </a:p>
        </p:txBody>
      </p:sp>
      <p:cxnSp>
        <p:nvCxnSpPr>
          <p:cNvPr id="5" name="Přímá spojnice 4"/>
          <p:cNvCxnSpPr/>
          <p:nvPr/>
        </p:nvCxnSpPr>
        <p:spPr>
          <a:xfrm>
            <a:off x="0" y="5377543"/>
            <a:ext cx="12192000" cy="2177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0249798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0" y="0"/>
            <a:ext cx="117190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Jiná znečištění </a:t>
            </a:r>
            <a:r>
              <a:rPr lang="cs-CZ" sz="22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(ale taky související s technologiemi – bez dodatkové energie by těžko byla)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0" y="523220"/>
            <a:ext cx="717053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500" b="1" dirty="0">
                <a:solidFill>
                  <a:srgbClr val="FF0000"/>
                </a:solidFill>
              </a:rPr>
              <a:t>informační znečištění</a:t>
            </a:r>
            <a:r>
              <a:rPr lang="cs-CZ" sz="2500" b="1" dirty="0"/>
              <a:t>	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6609804" y="761747"/>
            <a:ext cx="49290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i="1" dirty="0" err="1">
                <a:solidFill>
                  <a:schemeClr val="accent6"/>
                </a:solidFill>
              </a:rPr>
              <a:t>Information</a:t>
            </a:r>
            <a:r>
              <a:rPr lang="cs-CZ" b="1" i="1" dirty="0">
                <a:solidFill>
                  <a:schemeClr val="accent6"/>
                </a:solidFill>
              </a:rPr>
              <a:t> </a:t>
            </a:r>
            <a:r>
              <a:rPr lang="cs-CZ" b="1" i="1" dirty="0" err="1">
                <a:solidFill>
                  <a:schemeClr val="accent6"/>
                </a:solidFill>
              </a:rPr>
              <a:t>pollution</a:t>
            </a:r>
            <a:r>
              <a:rPr lang="cs-CZ" b="1" dirty="0">
                <a:solidFill>
                  <a:schemeClr val="accent6"/>
                </a:solidFill>
              </a:rPr>
              <a:t>: termín vědeckých studií, 5450 odkazů na Google </a:t>
            </a:r>
            <a:r>
              <a:rPr lang="cs-CZ" b="1" dirty="0" err="1">
                <a:solidFill>
                  <a:schemeClr val="accent6"/>
                </a:solidFill>
              </a:rPr>
              <a:t>Scholar</a:t>
            </a:r>
            <a:r>
              <a:rPr lang="cs-CZ" b="1" dirty="0">
                <a:solidFill>
                  <a:schemeClr val="accent6"/>
                </a:solidFill>
              </a:rPr>
              <a:t> (k 27.11.2023)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0" y="1222795"/>
            <a:ext cx="121920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cs-CZ" dirty="0"/>
              <a:t>nadbytek informací a dezinformací ve veřejném prostředí</a:t>
            </a:r>
          </a:p>
          <a:p>
            <a:pPr marL="285750" indent="-285750">
              <a:buFontTx/>
              <a:buChar char="-"/>
            </a:pPr>
            <a:r>
              <a:rPr lang="cs-CZ" dirty="0"/>
              <a:t>rychle, efektivně a selektivně (!) šířeny sociálními sítěmi</a:t>
            </a:r>
          </a:p>
          <a:p>
            <a:pPr marL="285750" indent="-285750">
              <a:buFontTx/>
              <a:buChar char="-"/>
            </a:pPr>
            <a:r>
              <a:rPr lang="cs-CZ" dirty="0"/>
              <a:t>člověk se s nadbytkem informací nedokáže vyrovnat, protože je evolučně nastaven primárně na určité typy informace a přehnaně vnímá některé z nich, na které reaguje strachem a agresí (</a:t>
            </a:r>
            <a:r>
              <a:rPr lang="cs-CZ" b="1" dirty="0" err="1"/>
              <a:t>savanové</a:t>
            </a:r>
            <a:r>
              <a:rPr lang="cs-CZ" b="1" dirty="0"/>
              <a:t> dědictví; </a:t>
            </a:r>
            <a:r>
              <a:rPr lang="cs-CZ" i="1" dirty="0" err="1"/>
              <a:t>the</a:t>
            </a:r>
            <a:r>
              <a:rPr lang="cs-CZ" i="1" dirty="0"/>
              <a:t> </a:t>
            </a:r>
            <a:r>
              <a:rPr lang="cs-CZ" i="1" dirty="0" err="1"/>
              <a:t>Savanna</a:t>
            </a:r>
            <a:r>
              <a:rPr lang="cs-CZ" i="1" dirty="0"/>
              <a:t> </a:t>
            </a:r>
            <a:r>
              <a:rPr lang="cs-CZ" i="1" dirty="0" err="1"/>
              <a:t>principle</a:t>
            </a:r>
            <a:r>
              <a:rPr lang="cs-CZ" dirty="0"/>
              <a:t>)</a:t>
            </a:r>
          </a:p>
          <a:p>
            <a:pPr marL="285750" indent="-285750">
              <a:buFontTx/>
              <a:buChar char="-"/>
            </a:pPr>
            <a:r>
              <a:rPr lang="cs-CZ" dirty="0"/>
              <a:t>ovlivňují rozhodování lidí (viz </a:t>
            </a:r>
            <a:r>
              <a:rPr lang="cs-CZ" i="1" dirty="0"/>
              <a:t>behaviorální ekologie </a:t>
            </a:r>
            <a:r>
              <a:rPr lang="cs-CZ" dirty="0"/>
              <a:t>– teorie her a sociobiologie)</a:t>
            </a:r>
          </a:p>
          <a:p>
            <a:pPr marL="285750" indent="-285750">
              <a:buFontTx/>
              <a:buChar char="-"/>
            </a:pPr>
            <a:r>
              <a:rPr lang="cs-CZ" dirty="0"/>
              <a:t>ovlivňují psychický stav (environmentální žal, radikalizace proti „elitám“)</a:t>
            </a:r>
          </a:p>
          <a:p>
            <a:pPr marL="285750" indent="-285750">
              <a:buFontTx/>
              <a:buChar char="-"/>
            </a:pPr>
            <a:r>
              <a:rPr lang="cs-CZ" dirty="0"/>
              <a:t>polarizují společnost (alarmismus versus „skepticismus“) </a:t>
            </a:r>
          </a:p>
          <a:p>
            <a:pPr marL="285750" indent="-285750">
              <a:buFontTx/>
              <a:buChar char="-"/>
            </a:pPr>
            <a:r>
              <a:rPr lang="cs-CZ" dirty="0"/>
              <a:t>selektivní informace zjednodušují realitu – nebezpečí jednoduchých řešení („</a:t>
            </a:r>
            <a:r>
              <a:rPr lang="cs-CZ" i="1" dirty="0"/>
              <a:t>selský rozum“</a:t>
            </a:r>
            <a:r>
              <a:rPr lang="cs-CZ" dirty="0"/>
              <a:t>) a polarizují společnost</a:t>
            </a:r>
          </a:p>
          <a:p>
            <a:pPr marL="285750" indent="-285750">
              <a:buFontTx/>
              <a:buChar char="-"/>
            </a:pPr>
            <a:r>
              <a:rPr lang="cs-CZ" dirty="0"/>
              <a:t>vede až k násilí (terorismus, útoky z ideologických důvodů)</a:t>
            </a:r>
          </a:p>
          <a:p>
            <a:pPr marL="285750" indent="-285750">
              <a:buFontTx/>
              <a:buChar char="-"/>
            </a:pPr>
            <a:r>
              <a:rPr lang="cs-CZ" dirty="0"/>
              <a:t>dezinformace narušují důvěru ve vědecké výsledky – zasažená </a:t>
            </a:r>
            <a:r>
              <a:rPr lang="cs-CZ" b="1" dirty="0">
                <a:solidFill>
                  <a:srgbClr val="0000FF"/>
                </a:solidFill>
              </a:rPr>
              <a:t>část populace odmítá řešit environmentální a ekologické problémy</a:t>
            </a:r>
            <a:r>
              <a:rPr lang="cs-CZ" dirty="0"/>
              <a:t>, protože je popírá: vzdělání a inteligence pak nemůže přebít přirozené instinkty (sobecký gen, maximalizace zdrojů: </a:t>
            </a:r>
            <a:r>
              <a:rPr lang="cs-CZ" i="1" dirty="0"/>
              <a:t>viz sinice před 0,5 </a:t>
            </a:r>
            <a:r>
              <a:rPr lang="cs-CZ" i="1" dirty="0" err="1"/>
              <a:t>mld</a:t>
            </a:r>
            <a:r>
              <a:rPr lang="cs-CZ" i="1" dirty="0"/>
              <a:t> let; nenažraná populace hraboše na poli směřující k </a:t>
            </a:r>
            <a:r>
              <a:rPr lang="cs-CZ" i="1" dirty="0" err="1"/>
              <a:t>retrogradaci</a:t>
            </a:r>
            <a:r>
              <a:rPr lang="cs-CZ" dirty="0"/>
              <a:t>.</a:t>
            </a:r>
          </a:p>
          <a:p>
            <a:pPr marL="285750" indent="-285750">
              <a:buFontTx/>
              <a:buChar char="-"/>
            </a:pPr>
            <a:r>
              <a:rPr lang="cs-CZ" dirty="0"/>
              <a:t>nadto je informační převis </a:t>
            </a:r>
            <a:r>
              <a:rPr lang="cs-CZ" b="1" dirty="0">
                <a:solidFill>
                  <a:srgbClr val="0000FF"/>
                </a:solidFill>
              </a:rPr>
              <a:t>energeticky velmi náročný </a:t>
            </a:r>
            <a:r>
              <a:rPr lang="cs-CZ" dirty="0"/>
              <a:t>(servery, datová centra), tato náročnost se ještě zvětšuje s rozvojem umělé inteligence. Datové centrum společnosti </a:t>
            </a:r>
            <a:r>
              <a:rPr lang="cs-CZ" dirty="0" err="1"/>
              <a:t>Yandex</a:t>
            </a:r>
            <a:r>
              <a:rPr lang="cs-CZ" dirty="0"/>
              <a:t> (vyhledávač; </a:t>
            </a:r>
            <a:r>
              <a:rPr lang="cs-CZ" dirty="0" err="1"/>
              <a:t>YandexTaxi</a:t>
            </a:r>
            <a:r>
              <a:rPr lang="cs-CZ" dirty="0"/>
              <a:t>; </a:t>
            </a:r>
            <a:r>
              <a:rPr lang="cs-CZ" dirty="0" err="1"/>
              <a:t>artifical</a:t>
            </a:r>
            <a:r>
              <a:rPr lang="cs-CZ" dirty="0"/>
              <a:t> </a:t>
            </a:r>
            <a:r>
              <a:rPr lang="cs-CZ" dirty="0" err="1"/>
              <a:t>intelligence</a:t>
            </a:r>
            <a:r>
              <a:rPr lang="cs-CZ" dirty="0"/>
              <a:t> …) vytápí zbytkovou energií jednoho jejich datového centra celé finské město </a:t>
            </a:r>
            <a:r>
              <a:rPr lang="cs-CZ" dirty="0" err="1"/>
              <a:t>Mäntsälä</a:t>
            </a:r>
            <a:r>
              <a:rPr lang="cs-CZ" dirty="0"/>
              <a:t> (20 899 obyvatel).</a:t>
            </a:r>
          </a:p>
          <a:p>
            <a:pPr marL="285750" indent="-285750">
              <a:buFontTx/>
              <a:buChar char="-"/>
            </a:pPr>
            <a:endParaRPr lang="cs-CZ" dirty="0"/>
          </a:p>
          <a:p>
            <a:r>
              <a:rPr lang="cs-CZ" b="1" dirty="0"/>
              <a:t>Informační znečištění, tedy stejně jako chemické znečištění (emise, polutanty):</a:t>
            </a:r>
          </a:p>
          <a:p>
            <a:endParaRPr lang="cs-CZ" b="1" dirty="0"/>
          </a:p>
          <a:p>
            <a:pPr marL="285750" indent="-285750">
              <a:buFontTx/>
              <a:buChar char="-"/>
            </a:pPr>
            <a:r>
              <a:rPr lang="cs-CZ" dirty="0"/>
              <a:t>zhoršuje globální změny včetně klimatické krize</a:t>
            </a:r>
          </a:p>
          <a:p>
            <a:pPr marL="285750" indent="-285750">
              <a:buFontTx/>
              <a:buChar char="-"/>
            </a:pPr>
            <a:r>
              <a:rPr lang="cs-CZ" dirty="0"/>
              <a:t>působí negativně na lidskou populaci;  představuje faktor, na který se lidská populace nemohla během evoluce adaptovat</a:t>
            </a:r>
          </a:p>
        </p:txBody>
      </p:sp>
    </p:spTree>
    <p:extLst>
      <p:ext uri="{BB962C8B-B14F-4D97-AF65-F5344CB8AC3E}">
        <p14:creationId xmlns:p14="http://schemas.microsoft.com/office/powerpoint/2010/main" val="25085230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202219" y="105143"/>
            <a:ext cx="77225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b="1" dirty="0">
                <a:solidFill>
                  <a:schemeClr val="accent6">
                    <a:lumMod val="75000"/>
                  </a:schemeClr>
                </a:solidFill>
              </a:rPr>
              <a:t>Destrukce přirozených ekosystémů</a:t>
            </a:r>
          </a:p>
        </p:txBody>
      </p:sp>
      <p:pic>
        <p:nvPicPr>
          <p:cNvPr id="3" name="Main graphic">
            <a:extLst>
              <a:ext uri="{FF2B5EF4-FFF2-40B4-BE49-F238E27FC236}">
                <a16:creationId xmlns:a16="http://schemas.microsoft.com/office/drawing/2014/main" id="{93C29E4E-D25E-45EE-37A0-FCF8EF2AB75A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372931" y="2378898"/>
            <a:ext cx="6018904" cy="4296577"/>
          </a:xfrm>
          <a:prstGeom prst="rect">
            <a:avLst/>
          </a:prstGeom>
          <a:ln>
            <a:noFill/>
          </a:ln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DE5D630D-95EB-2A64-B3A2-EC6AF9518691}"/>
              </a:ext>
            </a:extLst>
          </p:cNvPr>
          <p:cNvSpPr txBox="1"/>
          <p:nvPr/>
        </p:nvSpPr>
        <p:spPr>
          <a:xfrm>
            <a:off x="5454128" y="1144125"/>
            <a:ext cx="610496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Jen mezi lety </a:t>
            </a:r>
            <a:r>
              <a:rPr lang="en-US" dirty="0"/>
              <a:t>2000 a 2013, </a:t>
            </a:r>
            <a:r>
              <a:rPr lang="cs-CZ" dirty="0"/>
              <a:t>člověk narušil </a:t>
            </a:r>
            <a:r>
              <a:rPr lang="en-US" dirty="0"/>
              <a:t>1.9 million</a:t>
            </a:r>
            <a:r>
              <a:rPr lang="cs-CZ" dirty="0"/>
              <a:t>ů</a:t>
            </a:r>
            <a:r>
              <a:rPr lang="en-US" dirty="0"/>
              <a:t> km</a:t>
            </a:r>
            <a:r>
              <a:rPr lang="en-US" baseline="30000" dirty="0"/>
              <a:t>2</a:t>
            </a:r>
            <a:r>
              <a:rPr lang="en-US" dirty="0"/>
              <a:t> </a:t>
            </a:r>
            <a:r>
              <a:rPr lang="cs-CZ" dirty="0"/>
              <a:t>nedotčených ekosystémů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DD445C21-84D8-CA94-E28C-48B3B781FA19}"/>
              </a:ext>
            </a:extLst>
          </p:cNvPr>
          <p:cNvSpPr txBox="1"/>
          <p:nvPr/>
        </p:nvSpPr>
        <p:spPr>
          <a:xfrm>
            <a:off x="8411584" y="1776899"/>
            <a:ext cx="26096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err="1"/>
              <a:t>Williams</a:t>
            </a:r>
            <a:r>
              <a:rPr lang="cs-CZ" sz="1400" dirty="0"/>
              <a:t> et al. 2020 </a:t>
            </a:r>
            <a:r>
              <a:rPr lang="cs-CZ" sz="1400" i="1" dirty="0" err="1"/>
              <a:t>One</a:t>
            </a:r>
            <a:r>
              <a:rPr lang="cs-CZ" sz="1400" i="1" dirty="0"/>
              <a:t> </a:t>
            </a:r>
            <a:r>
              <a:rPr lang="cs-CZ" sz="1400" i="1" dirty="0" err="1"/>
              <a:t>Earth</a:t>
            </a:r>
            <a:endParaRPr lang="cs-CZ" sz="1400" i="1" dirty="0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A189DC5F-2564-1389-0C7E-06C550B3094E}"/>
              </a:ext>
            </a:extLst>
          </p:cNvPr>
          <p:cNvSpPr txBox="1"/>
          <p:nvPr/>
        </p:nvSpPr>
        <p:spPr>
          <a:xfrm>
            <a:off x="7530353" y="3585882"/>
            <a:ext cx="402873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Tímto destruujeme i biodiverzitu a prohlubujeme narušení biogeochemických cyklů.</a:t>
            </a:r>
          </a:p>
          <a:p>
            <a:endParaRPr lang="cs-CZ" dirty="0"/>
          </a:p>
          <a:p>
            <a:r>
              <a:rPr lang="cs-CZ" dirty="0"/>
              <a:t>Přicházíme o tzv. </a:t>
            </a:r>
            <a:r>
              <a:rPr lang="cs-CZ" b="1" dirty="0">
                <a:solidFill>
                  <a:srgbClr val="FF0000"/>
                </a:solidFill>
              </a:rPr>
              <a:t>ekosystémové služby</a:t>
            </a:r>
            <a:r>
              <a:rPr lang="cs-CZ" dirty="0"/>
              <a:t>.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372931" y="1715345"/>
            <a:ext cx="21495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solidFill>
                  <a:srgbClr val="0000FF"/>
                </a:solidFill>
              </a:rPr>
              <a:t>Za 13 let!</a:t>
            </a:r>
          </a:p>
        </p:txBody>
      </p:sp>
    </p:spTree>
    <p:extLst>
      <p:ext uri="{BB962C8B-B14F-4D97-AF65-F5344CB8AC3E}">
        <p14:creationId xmlns:p14="http://schemas.microsoft.com/office/powerpoint/2010/main" val="311262161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228" y="1081136"/>
            <a:ext cx="6415236" cy="2475259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133351" y="566261"/>
            <a:ext cx="51244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err="1"/>
              <a:t>Janssens</a:t>
            </a:r>
            <a:r>
              <a:rPr lang="cs-CZ" sz="1600" dirty="0"/>
              <a:t> et al. (2016): </a:t>
            </a:r>
            <a:r>
              <a:rPr lang="cs-CZ" sz="1600" dirty="0" err="1"/>
              <a:t>European</a:t>
            </a:r>
            <a:r>
              <a:rPr lang="cs-CZ" sz="1600" dirty="0"/>
              <a:t> </a:t>
            </a:r>
            <a:r>
              <a:rPr lang="cs-CZ" sz="1600" dirty="0" err="1"/>
              <a:t>Red</a:t>
            </a:r>
            <a:r>
              <a:rPr lang="cs-CZ" sz="1600" dirty="0"/>
              <a:t> List of </a:t>
            </a:r>
            <a:r>
              <a:rPr lang="cs-CZ" sz="1600" dirty="0" err="1"/>
              <a:t>Habitats</a:t>
            </a:r>
            <a:endParaRPr lang="cs-CZ" sz="1600" dirty="0"/>
          </a:p>
        </p:txBody>
      </p:sp>
      <p:sp>
        <p:nvSpPr>
          <p:cNvPr id="4" name="Obdélník 3"/>
          <p:cNvSpPr/>
          <p:nvPr/>
        </p:nvSpPr>
        <p:spPr>
          <a:xfrm>
            <a:off x="2859741" y="3103734"/>
            <a:ext cx="1388969" cy="35130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001BE542-C05D-381A-869B-3A7259C89236}"/>
              </a:ext>
            </a:extLst>
          </p:cNvPr>
          <p:cNvSpPr txBox="1"/>
          <p:nvPr/>
        </p:nvSpPr>
        <p:spPr>
          <a:xfrm>
            <a:off x="81801" y="121751"/>
            <a:ext cx="8795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V Evropě je ca 38% biotopů ohrožených, ale v některých ekosystémech (rašeliniště) až 85%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0EEF4260-6C2E-CDE0-5DA5-2FB473E774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7199" y="1298258"/>
            <a:ext cx="5443146" cy="3831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35658C63-E477-4FF3-7675-F6AED97458E8}"/>
              </a:ext>
            </a:extLst>
          </p:cNvPr>
          <p:cNvSpPr txBox="1"/>
          <p:nvPr/>
        </p:nvSpPr>
        <p:spPr>
          <a:xfrm>
            <a:off x="7306235" y="5198744"/>
            <a:ext cx="43747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V ČR (Chytrý et al. 2020), 80% biotopů vod, mokřadů, rašelinišť, trávníků a křovin je ohrožených: ale často i kvůli nečinnosti člověka (viz přednáška </a:t>
            </a:r>
            <a:r>
              <a:rPr lang="cs-CZ" i="1" dirty="0"/>
              <a:t>Biotopy</a:t>
            </a:r>
            <a:r>
              <a:rPr lang="cs-CZ" dirty="0"/>
              <a:t>)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A0AA7DF9-E155-633B-CBA9-BEF9945D2D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6997" y="4096783"/>
            <a:ext cx="3454455" cy="2302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49601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8100" y="103211"/>
            <a:ext cx="12115799" cy="15850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cs-CZ" sz="2200" dirty="0"/>
              <a:t>Přirozené ekosystémy destruovány; vznikají nové „</a:t>
            </a:r>
            <a:r>
              <a:rPr lang="cs-CZ" sz="2200" dirty="0" err="1"/>
              <a:t>agrosystémy</a:t>
            </a:r>
            <a:r>
              <a:rPr lang="cs-CZ" sz="2200" dirty="0"/>
              <a:t>“ a urbánní systémy, na jejichž provoz je potřeba antropogenní </a:t>
            </a:r>
            <a:r>
              <a:rPr lang="cs-CZ" sz="2200" dirty="0">
                <a:solidFill>
                  <a:srgbClr val="FF0000"/>
                </a:solidFill>
              </a:rPr>
              <a:t>dodatková energie</a:t>
            </a:r>
            <a:r>
              <a:rPr lang="cs-CZ" sz="2200" dirty="0"/>
              <a:t> většinou z fosilních nebo obnovitelných zdrojů.</a:t>
            </a:r>
          </a:p>
          <a:p>
            <a:pPr>
              <a:spcAft>
                <a:spcPts val="600"/>
              </a:spcAft>
            </a:pPr>
            <a:r>
              <a:rPr lang="cs-CZ" sz="2200" dirty="0"/>
              <a:t>Zároveň člověk extrémně mění biogeochemické cykly, biotické interakce, povrch Země a rozmístění živin, a zanechává výraznou stopu v geologickém záznamu: </a:t>
            </a:r>
            <a:r>
              <a:rPr lang="cs-CZ" sz="2600" b="1" dirty="0">
                <a:solidFill>
                  <a:srgbClr val="FF0000"/>
                </a:solidFill>
              </a:rPr>
              <a:t>pojem </a:t>
            </a:r>
            <a:r>
              <a:rPr lang="cs-CZ" sz="2600" b="1" dirty="0" err="1">
                <a:solidFill>
                  <a:srgbClr val="FF0000"/>
                </a:solidFill>
              </a:rPr>
              <a:t>antropocén</a:t>
            </a:r>
            <a:endParaRPr lang="cs-CZ" sz="2600" b="1" dirty="0">
              <a:solidFill>
                <a:srgbClr val="FF0000"/>
              </a:solidFill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17925" y="4599417"/>
            <a:ext cx="3831772" cy="2155372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1886" y="4589144"/>
            <a:ext cx="3620026" cy="2165645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97960" y="1955435"/>
            <a:ext cx="4451737" cy="2504102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01886" y="1957432"/>
            <a:ext cx="3238019" cy="2502105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1" y="4365171"/>
            <a:ext cx="4004445" cy="2389618"/>
          </a:xfrm>
          <a:prstGeom prst="rect">
            <a:avLst/>
          </a:prstGeom>
        </p:spPr>
      </p:pic>
      <p:pic>
        <p:nvPicPr>
          <p:cNvPr id="9" name="Zástupný symbol pro obsah 3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1" y="1983064"/>
            <a:ext cx="4004445" cy="22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14245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73D5EE32-22BC-8AAE-F59D-240703D54D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29649" y="999498"/>
            <a:ext cx="4359338" cy="3491863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A570E831-4FF2-BE28-C512-B527ADA519CB}"/>
              </a:ext>
            </a:extLst>
          </p:cNvPr>
          <p:cNvSpPr txBox="1"/>
          <p:nvPr/>
        </p:nvSpPr>
        <p:spPr>
          <a:xfrm>
            <a:off x="77661" y="72645"/>
            <a:ext cx="1203667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FF0000"/>
                </a:solidFill>
              </a:rPr>
              <a:t>Ekologická stopa</a:t>
            </a:r>
            <a:r>
              <a:rPr lang="cs-CZ" sz="2800" dirty="0"/>
              <a:t> </a:t>
            </a:r>
            <a:r>
              <a:rPr lang="cs-CZ" dirty="0"/>
              <a:t>(uvádí se v hektarech): pokus komplexně spočítat, jak velká plocha země (Země nebo státu; výpočty dopadají podobně) je potřeba  na uživení jedince nebo celé populace (množství zdrojů) a absorpci jeho odpadů a zplodin (včetně sekvestrace CO</a:t>
            </a:r>
            <a:r>
              <a:rPr lang="cs-CZ" baseline="-25000" dirty="0"/>
              <a:t>2</a:t>
            </a:r>
            <a:r>
              <a:rPr lang="cs-CZ" dirty="0"/>
              <a:t> z fosilních paliv: ty teď tvoří asi 60% výsledné hodnoty).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0EB49724-564D-C050-8440-462DDD3B87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298" y="4039720"/>
            <a:ext cx="5163232" cy="2638985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63580F0C-40CC-60C2-EC51-64845E036B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149863"/>
            <a:ext cx="3119718" cy="2598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86EDEAFD-E7B7-1030-0665-6D3898B2153E}"/>
              </a:ext>
            </a:extLst>
          </p:cNvPr>
          <p:cNvSpPr txBox="1"/>
          <p:nvPr/>
        </p:nvSpPr>
        <p:spPr>
          <a:xfrm>
            <a:off x="3060330" y="2844225"/>
            <a:ext cx="33886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/>
              <a:t>Kapacitu Země jsme jako lidstvo již překročili kolem roku 1985.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5182958B-1C18-2A59-C03F-17F100B4EF64}"/>
              </a:ext>
            </a:extLst>
          </p:cNvPr>
          <p:cNvSpPr txBox="1"/>
          <p:nvPr/>
        </p:nvSpPr>
        <p:spPr>
          <a:xfrm>
            <a:off x="5432441" y="5847708"/>
            <a:ext cx="12034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/>
              <a:t>Ekologická stopa na obyvatele</a:t>
            </a:r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20748" y="4810692"/>
            <a:ext cx="2193590" cy="1981515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8652389" y="5036046"/>
            <a:ext cx="16321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rgbClr val="0000FF"/>
                </a:solidFill>
              </a:rPr>
              <a:t>udržitelnost </a:t>
            </a:r>
          </a:p>
          <a:p>
            <a:r>
              <a:rPr lang="cs-CZ" b="1" dirty="0">
                <a:solidFill>
                  <a:srgbClr val="0000FF"/>
                </a:solidFill>
              </a:rPr>
              <a:t>(</a:t>
            </a:r>
            <a:r>
              <a:rPr lang="cs-CZ" b="1" i="1" dirty="0" err="1">
                <a:solidFill>
                  <a:srgbClr val="0000FF"/>
                </a:solidFill>
              </a:rPr>
              <a:t>sustainability</a:t>
            </a:r>
            <a:r>
              <a:rPr lang="cs-CZ" b="1" dirty="0">
                <a:solidFill>
                  <a:srgbClr val="0000FF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97268456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0B4F1676-7749-FA3D-27EC-2833D3A7295E}"/>
              </a:ext>
            </a:extLst>
          </p:cNvPr>
          <p:cNvSpPr txBox="1"/>
          <p:nvPr/>
        </p:nvSpPr>
        <p:spPr>
          <a:xfrm>
            <a:off x="0" y="0"/>
            <a:ext cx="12111318" cy="19082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800" b="1" dirty="0">
                <a:solidFill>
                  <a:srgbClr val="FF0000"/>
                </a:solidFill>
              </a:rPr>
              <a:t>Uhlíková stopa</a:t>
            </a:r>
            <a:r>
              <a:rPr lang="cs-CZ" sz="2800" dirty="0"/>
              <a:t> </a:t>
            </a:r>
            <a:r>
              <a:rPr lang="cs-CZ" dirty="0"/>
              <a:t>(uvádí se v tunách CO</a:t>
            </a:r>
            <a:r>
              <a:rPr lang="cs-CZ" baseline="-25000" dirty="0"/>
              <a:t>2</a:t>
            </a:r>
            <a:r>
              <a:rPr lang="cs-CZ" dirty="0"/>
              <a:t> ekvivalentu; jiné skleníkové plyny jsou přepočteny a přičteny podle jejich vlivu na klima): ukazuje, kolik CO</a:t>
            </a:r>
            <a:r>
              <a:rPr lang="cs-CZ" baseline="-25000" dirty="0"/>
              <a:t>2</a:t>
            </a:r>
            <a:r>
              <a:rPr lang="cs-CZ" dirty="0"/>
              <a:t> se uvolní při konkrétní činnosti (doprava odněkud někam něčím, typ stravování, výroba něčeho apod.). </a:t>
            </a:r>
          </a:p>
          <a:p>
            <a:endParaRPr lang="cs-CZ" dirty="0"/>
          </a:p>
          <a:p>
            <a:r>
              <a:rPr lang="cs-CZ" b="1" dirty="0">
                <a:solidFill>
                  <a:srgbClr val="0000FF"/>
                </a:solidFill>
              </a:rPr>
              <a:t>Nevýhody při hodnocení reálného vlivu na biosféru:</a:t>
            </a:r>
            <a:r>
              <a:rPr lang="cs-CZ" dirty="0"/>
              <a:t> </a:t>
            </a:r>
            <a:r>
              <a:rPr lang="cs-CZ" b="1" dirty="0">
                <a:solidFill>
                  <a:srgbClr val="00B050"/>
                </a:solidFill>
              </a:rPr>
              <a:t>nerozlišuje mezi uhlíkem z rychlého a pomalého koloběhu (z fosilních paliv)</a:t>
            </a:r>
            <a:r>
              <a:rPr lang="cs-CZ" dirty="0"/>
              <a:t>, nezahrnuje jiné vlivy na životní prostředí, zejména ne na </a:t>
            </a:r>
            <a:r>
              <a:rPr lang="cs-CZ" b="1" dirty="0"/>
              <a:t>biodiverzitu </a:t>
            </a:r>
            <a:r>
              <a:rPr lang="cs-CZ" dirty="0"/>
              <a:t>(viz přednáška </a:t>
            </a:r>
            <a:r>
              <a:rPr lang="cs-CZ" i="1" dirty="0"/>
              <a:t>Ekosystémy, </a:t>
            </a:r>
            <a:r>
              <a:rPr lang="cs-CZ" dirty="0"/>
              <a:t>slajd </a:t>
            </a:r>
            <a:r>
              <a:rPr lang="cs-CZ" i="1" dirty="0"/>
              <a:t>Příklady konfliktů mezi ochranou biodiverzity a ochranou klimatu</a:t>
            </a:r>
            <a:r>
              <a:rPr lang="cs-CZ" dirty="0"/>
              <a:t>).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74D0E397-F212-E39D-C383-A6CF8D00E381}"/>
              </a:ext>
            </a:extLst>
          </p:cNvPr>
          <p:cNvSpPr txBox="1"/>
          <p:nvPr/>
        </p:nvSpPr>
        <p:spPr>
          <a:xfrm>
            <a:off x="71716" y="2031222"/>
            <a:ext cx="50650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chemeClr val="accent2">
                    <a:lumMod val="50000"/>
                  </a:schemeClr>
                </a:solidFill>
              </a:rPr>
              <a:t>Uhlíková stopa stravy; </a:t>
            </a:r>
            <a:r>
              <a:rPr lang="cs-CZ" sz="1600" dirty="0" err="1">
                <a:solidFill>
                  <a:schemeClr val="accent2">
                    <a:lumMod val="50000"/>
                  </a:schemeClr>
                </a:solidFill>
              </a:rPr>
              <a:t>Poore</a:t>
            </a:r>
            <a:r>
              <a:rPr lang="cs-CZ" sz="1600" dirty="0">
                <a:solidFill>
                  <a:schemeClr val="accent2">
                    <a:lumMod val="50000"/>
                  </a:schemeClr>
                </a:solidFill>
              </a:rPr>
              <a:t> &amp; </a:t>
            </a:r>
            <a:r>
              <a:rPr lang="cs-CZ" sz="1600" dirty="0" err="1">
                <a:solidFill>
                  <a:schemeClr val="accent2">
                    <a:lumMod val="50000"/>
                  </a:schemeClr>
                </a:solidFill>
              </a:rPr>
              <a:t>Nemecek</a:t>
            </a:r>
            <a:r>
              <a:rPr lang="cs-CZ" sz="1600" dirty="0">
                <a:solidFill>
                  <a:schemeClr val="accent2">
                    <a:lumMod val="50000"/>
                  </a:schemeClr>
                </a:solidFill>
              </a:rPr>
              <a:t> 2018 </a:t>
            </a:r>
            <a:r>
              <a:rPr lang="cs-CZ" sz="1600" i="1" dirty="0">
                <a:solidFill>
                  <a:schemeClr val="accent2">
                    <a:lumMod val="50000"/>
                  </a:schemeClr>
                </a:solidFill>
              </a:rPr>
              <a:t>Science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20D464AA-01BC-5CDF-7AD7-541DC2005A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993" b="67317"/>
          <a:stretch/>
        </p:blipFill>
        <p:spPr bwMode="auto">
          <a:xfrm>
            <a:off x="882258" y="3527968"/>
            <a:ext cx="1633105" cy="2623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056DD843-8EAD-9642-54C4-4127BD9F9590}"/>
              </a:ext>
            </a:extLst>
          </p:cNvPr>
          <p:cNvSpPr txBox="1"/>
          <p:nvPr/>
        </p:nvSpPr>
        <p:spPr>
          <a:xfrm>
            <a:off x="439270" y="2666297"/>
            <a:ext cx="268044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400" dirty="0">
                <a:solidFill>
                  <a:srgbClr val="FF0000"/>
                </a:solidFill>
              </a:rPr>
              <a:t>maso horší než rostliny</a:t>
            </a:r>
          </a:p>
          <a:p>
            <a:pPr algn="ctr"/>
            <a:r>
              <a:rPr lang="cs-CZ" sz="1400" dirty="0">
                <a:solidFill>
                  <a:srgbClr val="FF0000"/>
                </a:solidFill>
              </a:rPr>
              <a:t>hovězí horší než jehněčí</a:t>
            </a:r>
          </a:p>
          <a:p>
            <a:pPr algn="ctr"/>
            <a:r>
              <a:rPr lang="cs-CZ" sz="1400" dirty="0" err="1">
                <a:solidFill>
                  <a:srgbClr val="FF0000"/>
                </a:solidFill>
              </a:rPr>
              <a:t>soja</a:t>
            </a:r>
            <a:r>
              <a:rPr lang="cs-CZ" sz="1400" dirty="0">
                <a:solidFill>
                  <a:srgbClr val="FF0000"/>
                </a:solidFill>
              </a:rPr>
              <a:t> horší než hrášek</a:t>
            </a: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3AEAC27A-4A4A-9243-FB9C-FE5794A20A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939" r="64650" b="38944"/>
          <a:stretch/>
        </p:blipFill>
        <p:spPr bwMode="auto">
          <a:xfrm>
            <a:off x="4037756" y="3429000"/>
            <a:ext cx="2198033" cy="2366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A564E96E-C91C-AB76-A4BA-ED6234BEB89D}"/>
              </a:ext>
            </a:extLst>
          </p:cNvPr>
          <p:cNvSpPr txBox="1"/>
          <p:nvPr/>
        </p:nvSpPr>
        <p:spPr>
          <a:xfrm>
            <a:off x="3796550" y="2678254"/>
            <a:ext cx="26804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400" dirty="0">
                <a:solidFill>
                  <a:srgbClr val="FF0000"/>
                </a:solidFill>
              </a:rPr>
              <a:t>maniok a rýže horší než pšenice a kukuřice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580C4821-D160-72B7-BD83-1CC2A58F82C7}"/>
              </a:ext>
            </a:extLst>
          </p:cNvPr>
          <p:cNvSpPr txBox="1"/>
          <p:nvPr/>
        </p:nvSpPr>
        <p:spPr>
          <a:xfrm>
            <a:off x="4468906" y="6488668"/>
            <a:ext cx="26804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rgbClr val="7030A0"/>
                </a:solidFill>
              </a:rPr>
              <a:t>Je to ale tak jednoduché?</a:t>
            </a: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7EF45046-1B39-4631-D0E7-C357A8EFA54C}"/>
              </a:ext>
            </a:extLst>
          </p:cNvPr>
          <p:cNvSpPr txBox="1"/>
          <p:nvPr/>
        </p:nvSpPr>
        <p:spPr>
          <a:xfrm>
            <a:off x="3957914" y="5861676"/>
            <a:ext cx="26804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400" dirty="0">
                <a:solidFill>
                  <a:srgbClr val="FF0000"/>
                </a:solidFill>
              </a:rPr>
              <a:t>palmový a </a:t>
            </a:r>
            <a:r>
              <a:rPr lang="cs-CZ" sz="1400" dirty="0" err="1">
                <a:solidFill>
                  <a:srgbClr val="FF0000"/>
                </a:solidFill>
              </a:rPr>
              <a:t>sojový</a:t>
            </a:r>
            <a:r>
              <a:rPr lang="cs-CZ" sz="1400" dirty="0">
                <a:solidFill>
                  <a:srgbClr val="FF0000"/>
                </a:solidFill>
              </a:rPr>
              <a:t> olej horší než řepkový a slunečnicový</a:t>
            </a:r>
          </a:p>
        </p:txBody>
      </p:sp>
      <p:pic>
        <p:nvPicPr>
          <p:cNvPr id="15" name="Picture 2">
            <a:extLst>
              <a:ext uri="{FF2B5EF4-FFF2-40B4-BE49-F238E27FC236}">
                <a16:creationId xmlns:a16="http://schemas.microsoft.com/office/drawing/2014/main" id="{CE6D32E0-4629-8659-3C68-B905053D33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" t="61154" r="64848" b="9550"/>
          <a:stretch/>
        </p:blipFill>
        <p:spPr bwMode="auto">
          <a:xfrm>
            <a:off x="7758182" y="3201474"/>
            <a:ext cx="1869912" cy="2692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ovéPole 15">
            <a:extLst>
              <a:ext uri="{FF2B5EF4-FFF2-40B4-BE49-F238E27FC236}">
                <a16:creationId xmlns:a16="http://schemas.microsoft.com/office/drawing/2014/main" id="{DA2D43ED-2F4D-BD81-3A8D-42207E1BA6B0}"/>
              </a:ext>
            </a:extLst>
          </p:cNvPr>
          <p:cNvSpPr txBox="1"/>
          <p:nvPr/>
        </p:nvSpPr>
        <p:spPr>
          <a:xfrm>
            <a:off x="7543797" y="2666297"/>
            <a:ext cx="26804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400" dirty="0">
                <a:solidFill>
                  <a:srgbClr val="FF0000"/>
                </a:solidFill>
              </a:rPr>
              <a:t>rajčata mnohem horší než kořenová zelenina </a:t>
            </a:r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9DB0A95D-0032-74C3-F2BD-40F07F2530B2}"/>
              </a:ext>
            </a:extLst>
          </p:cNvPr>
          <p:cNvSpPr txBox="1"/>
          <p:nvPr/>
        </p:nvSpPr>
        <p:spPr>
          <a:xfrm>
            <a:off x="9749116" y="4688176"/>
            <a:ext cx="14739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400" dirty="0">
                <a:solidFill>
                  <a:srgbClr val="FF0000"/>
                </a:solidFill>
              </a:rPr>
              <a:t>třtinový cukr horší než řepný</a:t>
            </a:r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2F97BC9D-5BE0-A294-73EF-163E7BBA717C}"/>
              </a:ext>
            </a:extLst>
          </p:cNvPr>
          <p:cNvSpPr txBox="1"/>
          <p:nvPr/>
        </p:nvSpPr>
        <p:spPr>
          <a:xfrm>
            <a:off x="9883585" y="5530860"/>
            <a:ext cx="14739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400" dirty="0">
                <a:solidFill>
                  <a:srgbClr val="FF0000"/>
                </a:solidFill>
              </a:rPr>
              <a:t>pivo horší než víno</a:t>
            </a:r>
          </a:p>
        </p:txBody>
      </p:sp>
    </p:spTree>
    <p:extLst>
      <p:ext uri="{BB962C8B-B14F-4D97-AF65-F5344CB8AC3E}">
        <p14:creationId xmlns:p14="http://schemas.microsoft.com/office/powerpoint/2010/main" val="424605344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5D0302D0-31CD-AB67-2559-261A15E0E9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576" y="841587"/>
            <a:ext cx="6079439" cy="4863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8341BCC7-DEDF-DAA2-8C89-92B39BAB7E91}"/>
              </a:ext>
            </a:extLst>
          </p:cNvPr>
          <p:cNvSpPr txBox="1"/>
          <p:nvPr/>
        </p:nvSpPr>
        <p:spPr>
          <a:xfrm>
            <a:off x="83243" y="180855"/>
            <a:ext cx="35858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Co je za těmito čísly?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BD05646C-E3DB-4B14-B719-1D68260773DE}"/>
              </a:ext>
            </a:extLst>
          </p:cNvPr>
          <p:cNvSpPr txBox="1"/>
          <p:nvPr/>
        </p:nvSpPr>
        <p:spPr>
          <a:xfrm>
            <a:off x="6535271" y="841587"/>
            <a:ext cx="565672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/>
              <a:t>Většina skleníkových plynů uvolněných při rostlinné výrobě padá na výrobu pesticidů a hnojiv, palivo do zemědělských strojů, vytápění skleníků a sušení obilí: velká role </a:t>
            </a:r>
            <a:r>
              <a:rPr lang="cs-CZ" sz="1600" b="1" dirty="0"/>
              <a:t>fosilních paliv</a:t>
            </a:r>
            <a:r>
              <a:rPr lang="cs-CZ" sz="1600" dirty="0"/>
              <a:t>, </a:t>
            </a:r>
            <a:r>
              <a:rPr lang="cs-CZ" sz="1600" b="1" dirty="0">
                <a:solidFill>
                  <a:srgbClr val="FF0000"/>
                </a:solidFill>
              </a:rPr>
              <a:t>tedy uhlíku z pomalého cyklu</a:t>
            </a:r>
            <a:r>
              <a:rPr lang="cs-CZ" sz="1600" dirty="0"/>
              <a:t>, nadto jiné škody na globálním ekosystému (znečištění).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56FA2483-96A0-534D-5B1A-034919D89923}"/>
              </a:ext>
            </a:extLst>
          </p:cNvPr>
          <p:cNvSpPr txBox="1"/>
          <p:nvPr/>
        </p:nvSpPr>
        <p:spPr>
          <a:xfrm>
            <a:off x="6535271" y="3889256"/>
            <a:ext cx="565672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/>
              <a:t>Absolutní většina skleníkových plynů uvolněných při živočišné výrobě padá na vrub fermentace stravy v žaludku a vznik metanu, který má velkou hodnotu CO</a:t>
            </a:r>
            <a:r>
              <a:rPr lang="cs-CZ" sz="1600" baseline="-25000" dirty="0"/>
              <a:t>2</a:t>
            </a:r>
            <a:r>
              <a:rPr lang="cs-CZ" sz="1600" dirty="0"/>
              <a:t> ekvivalentu. V případě přírodní pastviny nebo zkrmování sena je vstupní uhlík z </a:t>
            </a:r>
            <a:r>
              <a:rPr lang="cs-CZ" sz="1600" b="1" dirty="0">
                <a:solidFill>
                  <a:srgbClr val="FF0000"/>
                </a:solidFill>
              </a:rPr>
              <a:t>rychlého cyklu uhlíku</a:t>
            </a:r>
            <a:r>
              <a:rPr lang="cs-CZ" sz="1600" dirty="0"/>
              <a:t>. To samé se týká vypalování savan (</a:t>
            </a:r>
            <a:r>
              <a:rPr lang="cs-CZ" sz="1600" i="1" dirty="0"/>
              <a:t>pastevní management</a:t>
            </a:r>
            <a:r>
              <a:rPr lang="cs-CZ" sz="1600" dirty="0"/>
              <a:t>: 25%). S fosilními palivy souvisí nejvíc tzv. koncentrované krmivo – strava vypěstována na polích, např. </a:t>
            </a:r>
            <a:r>
              <a:rPr lang="cs-CZ" sz="1600" dirty="0" err="1"/>
              <a:t>soja</a:t>
            </a:r>
            <a:r>
              <a:rPr lang="cs-CZ" sz="1600" dirty="0"/>
              <a:t> (v průměru 25% podíl).</a:t>
            </a:r>
          </a:p>
        </p:txBody>
      </p:sp>
      <p:sp>
        <p:nvSpPr>
          <p:cNvPr id="7" name="Ovál 6">
            <a:extLst>
              <a:ext uri="{FF2B5EF4-FFF2-40B4-BE49-F238E27FC236}">
                <a16:creationId xmlns:a16="http://schemas.microsoft.com/office/drawing/2014/main" id="{D2AD6767-A9C0-E28F-AA65-52DD37CAE84F}"/>
              </a:ext>
            </a:extLst>
          </p:cNvPr>
          <p:cNvSpPr/>
          <p:nvPr/>
        </p:nvSpPr>
        <p:spPr>
          <a:xfrm>
            <a:off x="978946" y="5206701"/>
            <a:ext cx="828339" cy="41954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74D0E397-F212-E39D-C383-A6CF8D00E381}"/>
              </a:ext>
            </a:extLst>
          </p:cNvPr>
          <p:cNvSpPr txBox="1"/>
          <p:nvPr/>
        </p:nvSpPr>
        <p:spPr>
          <a:xfrm>
            <a:off x="9164746" y="6427327"/>
            <a:ext cx="29053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err="1">
                <a:solidFill>
                  <a:schemeClr val="accent2">
                    <a:lumMod val="50000"/>
                  </a:schemeClr>
                </a:solidFill>
              </a:rPr>
              <a:t>Poore</a:t>
            </a:r>
            <a:r>
              <a:rPr lang="cs-CZ" sz="1600" dirty="0">
                <a:solidFill>
                  <a:schemeClr val="accent2">
                    <a:lumMod val="50000"/>
                  </a:schemeClr>
                </a:solidFill>
              </a:rPr>
              <a:t> &amp; </a:t>
            </a:r>
            <a:r>
              <a:rPr lang="cs-CZ" sz="1600" dirty="0" err="1">
                <a:solidFill>
                  <a:schemeClr val="accent2">
                    <a:lumMod val="50000"/>
                  </a:schemeClr>
                </a:solidFill>
              </a:rPr>
              <a:t>Nemecek</a:t>
            </a:r>
            <a:r>
              <a:rPr lang="cs-CZ" sz="1600" dirty="0">
                <a:solidFill>
                  <a:schemeClr val="accent2">
                    <a:lumMod val="50000"/>
                  </a:schemeClr>
                </a:solidFill>
              </a:rPr>
              <a:t> 2018 </a:t>
            </a:r>
            <a:r>
              <a:rPr lang="cs-CZ" sz="1600" i="1" dirty="0">
                <a:solidFill>
                  <a:schemeClr val="accent2">
                    <a:lumMod val="50000"/>
                  </a:schemeClr>
                </a:solidFill>
              </a:rPr>
              <a:t>Science</a:t>
            </a:r>
          </a:p>
        </p:txBody>
      </p:sp>
    </p:spTree>
    <p:extLst>
      <p:ext uri="{BB962C8B-B14F-4D97-AF65-F5344CB8AC3E}">
        <p14:creationId xmlns:p14="http://schemas.microsoft.com/office/powerpoint/2010/main" val="19452078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63814" y="119415"/>
            <a:ext cx="120175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rgbClr val="FF0000"/>
                </a:solidFill>
              </a:rPr>
              <a:t>Bylo by skutečně řešením kvůli metanu z rychlého (přirozeného) cyklu uhlíku </a:t>
            </a:r>
            <a:r>
              <a:rPr lang="cs-CZ" b="1" dirty="0" err="1">
                <a:solidFill>
                  <a:srgbClr val="FF0000"/>
                </a:solidFill>
              </a:rPr>
              <a:t>travinobylinné</a:t>
            </a:r>
            <a:r>
              <a:rPr lang="cs-CZ" b="1" dirty="0">
                <a:solidFill>
                  <a:srgbClr val="FF0000"/>
                </a:solidFill>
              </a:rPr>
              <a:t> ekosystémy zalesnit přeměnit na pole/skleníky na rostlinnou produkci (hnojenou umělými hnojivy místo mrvou) a býložravce vybít? 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1257">
            <a:off x="5924951" y="1632596"/>
            <a:ext cx="6191659" cy="1469207"/>
          </a:xfrm>
          <a:prstGeom prst="rect">
            <a:avLst/>
          </a:prstGeom>
        </p:spPr>
      </p:pic>
      <p:sp>
        <p:nvSpPr>
          <p:cNvPr id="5" name="Obdélník 4"/>
          <p:cNvSpPr/>
          <p:nvPr/>
        </p:nvSpPr>
        <p:spPr>
          <a:xfrm>
            <a:off x="174427" y="3800783"/>
            <a:ext cx="1120749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mamutí </a:t>
            </a:r>
            <a:r>
              <a:rPr lang="cs-CZ" dirty="0" err="1"/>
              <a:t>stepotundra</a:t>
            </a:r>
            <a:r>
              <a:rPr lang="cs-CZ" dirty="0"/>
              <a:t>:	 	8.8–10.5 tun / km</a:t>
            </a:r>
            <a:r>
              <a:rPr lang="cs-CZ" baseline="30000" dirty="0"/>
              <a:t>2</a:t>
            </a:r>
            <a:r>
              <a:rPr lang="cs-CZ" b="1" baseline="30000" dirty="0"/>
              <a:t> </a:t>
            </a:r>
            <a:r>
              <a:rPr lang="cs-CZ" dirty="0"/>
              <a:t>(poslední glaciál)</a:t>
            </a:r>
          </a:p>
          <a:p>
            <a:r>
              <a:rPr lang="cs-CZ" dirty="0" err="1"/>
              <a:t>temperátní</a:t>
            </a:r>
            <a:r>
              <a:rPr lang="cs-CZ" dirty="0"/>
              <a:t> trávníky (Evropa, USA): 	10.3-18 tun / km</a:t>
            </a:r>
            <a:r>
              <a:rPr lang="cs-CZ" baseline="30000" dirty="0"/>
              <a:t>2</a:t>
            </a:r>
            <a:r>
              <a:rPr lang="cs-CZ" dirty="0"/>
              <a:t> (podobná čísla pro předindustriální éru i minulý interglaciál)</a:t>
            </a:r>
          </a:p>
          <a:p>
            <a:r>
              <a:rPr lang="cs-CZ" dirty="0"/>
              <a:t>Savany (chráněná území) : 		6,8 – 21 tun / km</a:t>
            </a:r>
            <a:r>
              <a:rPr lang="cs-CZ" baseline="30000" dirty="0"/>
              <a:t>2 </a:t>
            </a:r>
            <a:r>
              <a:rPr lang="cs-CZ" dirty="0"/>
              <a:t>(dnes)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174427" y="1720869"/>
            <a:ext cx="54539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Dnes chováme ca 10-15 tun </a:t>
            </a:r>
            <a:r>
              <a:rPr lang="cs-CZ" b="1" dirty="0" err="1"/>
              <a:t>herbivorů</a:t>
            </a:r>
            <a:r>
              <a:rPr lang="cs-CZ" b="1" dirty="0"/>
              <a:t> na km</a:t>
            </a:r>
            <a:r>
              <a:rPr lang="cs-CZ" b="1" baseline="30000" dirty="0"/>
              <a:t>2</a:t>
            </a:r>
            <a:r>
              <a:rPr lang="cs-CZ" b="1" dirty="0"/>
              <a:t>, v hodně zemědělských oblastech víc: Velká Británie 33 tun / km</a:t>
            </a:r>
            <a:r>
              <a:rPr lang="cs-CZ" b="1" baseline="30000" dirty="0"/>
              <a:t>2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8334103" y="1095426"/>
            <a:ext cx="38578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err="1"/>
              <a:t>Manzano</a:t>
            </a:r>
            <a:r>
              <a:rPr lang="cs-CZ" sz="1400" dirty="0"/>
              <a:t> et al. 2023  </a:t>
            </a:r>
            <a:r>
              <a:rPr lang="cs-CZ" sz="1400" dirty="0" err="1"/>
              <a:t>Nature</a:t>
            </a:r>
            <a:r>
              <a:rPr lang="cs-CZ" sz="1400" dirty="0"/>
              <a:t> NPJ Biodiverzity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174427" y="3067806"/>
            <a:ext cx="37969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rgbClr val="0000FF"/>
                </a:solidFill>
              </a:rPr>
              <a:t>Jak to bylo v předindustriální éře?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308294" y="5219683"/>
            <a:ext cx="1152861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200" b="1" dirty="0" err="1">
                <a:solidFill>
                  <a:srgbClr val="00B050"/>
                </a:solidFill>
              </a:rPr>
              <a:t>Herbivorů</a:t>
            </a:r>
            <a:r>
              <a:rPr lang="cs-CZ" sz="2200" b="1" dirty="0">
                <a:solidFill>
                  <a:srgbClr val="00B050"/>
                </a:solidFill>
              </a:rPr>
              <a:t> je v současnosti podobně jako v předindustriální éře a během čtvrtohor: za současný nárůst CO</a:t>
            </a:r>
            <a:r>
              <a:rPr lang="cs-CZ" sz="2200" b="1" baseline="-25000" dirty="0">
                <a:solidFill>
                  <a:srgbClr val="00B050"/>
                </a:solidFill>
              </a:rPr>
              <a:t>2</a:t>
            </a:r>
            <a:r>
              <a:rPr lang="cs-CZ" sz="2200" b="1" dirty="0">
                <a:solidFill>
                  <a:srgbClr val="00B050"/>
                </a:solidFill>
              </a:rPr>
              <a:t> a teplot až tolik nemohou.</a:t>
            </a:r>
          </a:p>
          <a:p>
            <a:endParaRPr lang="cs-CZ" sz="2200" b="1" dirty="0">
              <a:solidFill>
                <a:srgbClr val="00B050"/>
              </a:solidFill>
            </a:endParaRPr>
          </a:p>
          <a:p>
            <a:r>
              <a:rPr lang="cs-CZ" sz="2200" b="1" dirty="0">
                <a:solidFill>
                  <a:srgbClr val="00B050"/>
                </a:solidFill>
              </a:rPr>
              <a:t>Jsou naopak klíčovými činiteli při zachovávání </a:t>
            </a:r>
            <a:r>
              <a:rPr lang="cs-CZ" sz="2200" b="1" dirty="0" err="1">
                <a:solidFill>
                  <a:srgbClr val="00B050"/>
                </a:solidFill>
              </a:rPr>
              <a:t>travinobylinných</a:t>
            </a:r>
            <a:r>
              <a:rPr lang="cs-CZ" sz="2200" b="1" dirty="0">
                <a:solidFill>
                  <a:srgbClr val="00B050"/>
                </a:solidFill>
              </a:rPr>
              <a:t> ekosystémů a jejich biodiverzity!</a:t>
            </a:r>
          </a:p>
        </p:txBody>
      </p:sp>
    </p:spTree>
    <p:extLst>
      <p:ext uri="{BB962C8B-B14F-4D97-AF65-F5344CB8AC3E}">
        <p14:creationId xmlns:p14="http://schemas.microsoft.com/office/powerpoint/2010/main" val="196501507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A7BD8761-C47F-877C-C8C4-91743C3625D3}"/>
              </a:ext>
            </a:extLst>
          </p:cNvPr>
          <p:cNvSpPr txBox="1"/>
          <p:nvPr/>
        </p:nvSpPr>
        <p:spPr>
          <a:xfrm>
            <a:off x="3487269" y="0"/>
            <a:ext cx="59263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>
                <a:solidFill>
                  <a:srgbClr val="FF0000"/>
                </a:solidFill>
              </a:rPr>
              <a:t>Řešení klimatické změny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68826" y="646331"/>
            <a:ext cx="12123174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100" dirty="0"/>
              <a:t>Citlivá otázka, kde se potkávají vědecké disciplíny (ekologie, biogeochemie, klimatologie) s ekonomikou, psychologií a politikou. Pokud je jednou z příčin přirozenost člověka, řešení není snadné. </a:t>
            </a:r>
          </a:p>
          <a:p>
            <a:endParaRPr lang="cs-CZ" sz="2200" dirty="0"/>
          </a:p>
          <a:p>
            <a:r>
              <a:rPr lang="cs-CZ" sz="2200" b="1" dirty="0">
                <a:solidFill>
                  <a:srgbClr val="E2AC00"/>
                </a:solidFill>
              </a:rPr>
              <a:t>Individuální řešení: </a:t>
            </a:r>
            <a:r>
              <a:rPr lang="cs-CZ" dirty="0"/>
              <a:t>(i když se může jevit jako marné*)</a:t>
            </a:r>
            <a:r>
              <a:rPr lang="cs-CZ" sz="1600" dirty="0"/>
              <a:t>:</a:t>
            </a:r>
            <a:r>
              <a:rPr lang="cs-CZ" sz="2200" dirty="0"/>
              <a:t> </a:t>
            </a:r>
            <a:r>
              <a:rPr lang="cs-CZ" sz="2200" b="1" dirty="0">
                <a:solidFill>
                  <a:srgbClr val="0000FF"/>
                </a:solidFill>
              </a:rPr>
              <a:t>dobrovolná skromnost</a:t>
            </a:r>
            <a:endParaRPr lang="cs-CZ" sz="2200" dirty="0"/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2895" y="3217790"/>
            <a:ext cx="3429000" cy="2276475"/>
          </a:xfrm>
          <a:prstGeom prst="rect">
            <a:avLst/>
          </a:prstGeom>
        </p:spPr>
      </p:pic>
      <p:sp>
        <p:nvSpPr>
          <p:cNvPr id="11" name="Obdélník 10"/>
          <p:cNvSpPr/>
          <p:nvPr/>
        </p:nvSpPr>
        <p:spPr>
          <a:xfrm>
            <a:off x="782895" y="5494265"/>
            <a:ext cx="1242263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300" dirty="0"/>
              <a:t>©</a:t>
            </a:r>
            <a:r>
              <a:rPr lang="cs-CZ" sz="1300" dirty="0" err="1"/>
              <a:t>Tomki</a:t>
            </a:r>
            <a:r>
              <a:rPr lang="cs-CZ" sz="1300" dirty="0"/>
              <a:t> Němec</a:t>
            </a:r>
          </a:p>
        </p:txBody>
      </p:sp>
      <p:sp>
        <p:nvSpPr>
          <p:cNvPr id="12" name="Obdélník 11"/>
          <p:cNvSpPr/>
          <p:nvPr/>
        </p:nvSpPr>
        <p:spPr>
          <a:xfrm>
            <a:off x="2531805" y="5494265"/>
            <a:ext cx="1246047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300" dirty="0"/>
              <a:t>www.protext.cz</a:t>
            </a:r>
          </a:p>
        </p:txBody>
      </p:sp>
      <p:sp>
        <p:nvSpPr>
          <p:cNvPr id="13" name="TextovéPole 12"/>
          <p:cNvSpPr txBox="1"/>
          <p:nvPr/>
        </p:nvSpPr>
        <p:spPr>
          <a:xfrm>
            <a:off x="383458" y="2386793"/>
            <a:ext cx="45523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b="1" dirty="0"/>
              <a:t>*Václav Havel (1936-2011)</a:t>
            </a:r>
            <a:r>
              <a:rPr lang="cs-CZ" sz="1600" dirty="0"/>
              <a:t>: autor pojmu </a:t>
            </a:r>
            <a:r>
              <a:rPr lang="cs-CZ" sz="1600" b="1" i="1" dirty="0">
                <a:solidFill>
                  <a:srgbClr val="0000FF"/>
                </a:solidFill>
              </a:rPr>
              <a:t>moc bezmocných </a:t>
            </a:r>
            <a:r>
              <a:rPr lang="cs-CZ" sz="1600" dirty="0">
                <a:solidFill>
                  <a:srgbClr val="0000FF"/>
                </a:solidFill>
              </a:rPr>
              <a:t> </a:t>
            </a:r>
            <a:r>
              <a:rPr lang="cs-CZ" sz="1600" dirty="0"/>
              <a:t>(ne sice v ekologickém kontextu, ale v podobném kontextu zdánlivé marnosti a beznaděje)</a:t>
            </a:r>
          </a:p>
        </p:txBody>
      </p:sp>
      <p:pic>
        <p:nvPicPr>
          <p:cNvPr id="14" name="Obrázek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2814" y="2238329"/>
            <a:ext cx="2005758" cy="2993594"/>
          </a:xfrm>
          <a:prstGeom prst="rect">
            <a:avLst/>
          </a:prstGeom>
        </p:spPr>
      </p:pic>
      <p:pic>
        <p:nvPicPr>
          <p:cNvPr id="16" name="Obrázek 1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35845" y="3460699"/>
            <a:ext cx="2772697" cy="2079523"/>
          </a:xfrm>
          <a:prstGeom prst="rect">
            <a:avLst/>
          </a:prstGeom>
        </p:spPr>
      </p:pic>
      <p:sp>
        <p:nvSpPr>
          <p:cNvPr id="17" name="Obdélník 16"/>
          <p:cNvSpPr/>
          <p:nvPr/>
        </p:nvSpPr>
        <p:spPr>
          <a:xfrm>
            <a:off x="9012470" y="2913138"/>
            <a:ext cx="271741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600" b="1" dirty="0"/>
              <a:t>Erazim </a:t>
            </a:r>
            <a:r>
              <a:rPr lang="cs-CZ" sz="1600" b="1" dirty="0" err="1"/>
              <a:t>Kohák</a:t>
            </a:r>
            <a:r>
              <a:rPr lang="cs-CZ" sz="1600" dirty="0"/>
              <a:t>, </a:t>
            </a:r>
          </a:p>
          <a:p>
            <a:r>
              <a:rPr lang="cs-CZ" sz="1600" dirty="0"/>
              <a:t>1933-2020; Řád TGM 2013</a:t>
            </a:r>
          </a:p>
        </p:txBody>
      </p:sp>
      <p:sp>
        <p:nvSpPr>
          <p:cNvPr id="18" name="Obdélník 17"/>
          <p:cNvSpPr/>
          <p:nvPr/>
        </p:nvSpPr>
        <p:spPr>
          <a:xfrm>
            <a:off x="8288571" y="2217516"/>
            <a:ext cx="331776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600" b="1" dirty="0"/>
              <a:t>Hana Librová (*1943)</a:t>
            </a:r>
            <a:r>
              <a:rPr lang="cs-CZ" sz="1600" dirty="0"/>
              <a:t>: Řád TGM 2023</a:t>
            </a:r>
          </a:p>
        </p:txBody>
      </p:sp>
      <p:sp>
        <p:nvSpPr>
          <p:cNvPr id="20" name="TextovéPole 19"/>
          <p:cNvSpPr txBox="1"/>
          <p:nvPr/>
        </p:nvSpPr>
        <p:spPr>
          <a:xfrm>
            <a:off x="1404026" y="5934670"/>
            <a:ext cx="9409758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b="1" dirty="0">
                <a:solidFill>
                  <a:srgbClr val="7B7B7B"/>
                </a:solidFill>
              </a:rPr>
              <a:t>Ptejme se: „</a:t>
            </a:r>
            <a:r>
              <a:rPr lang="cs-CZ" b="1" i="1" dirty="0">
                <a:solidFill>
                  <a:srgbClr val="7B7B7B"/>
                </a:solidFill>
              </a:rPr>
              <a:t>Musím to mít?</a:t>
            </a:r>
            <a:r>
              <a:rPr lang="cs-CZ" b="1" dirty="0">
                <a:solidFill>
                  <a:srgbClr val="7B7B7B"/>
                </a:solidFill>
              </a:rPr>
              <a:t>“</a:t>
            </a:r>
          </a:p>
          <a:p>
            <a:pPr algn="ctr"/>
            <a:r>
              <a:rPr lang="cs-CZ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Je to těžké, když 1 % nejbohatších produkuje víc emisí než 66% nejchudších.</a:t>
            </a:r>
          </a:p>
          <a:p>
            <a:pPr algn="ctr"/>
            <a:r>
              <a:rPr lang="cs-CZ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Ale i bohatí mohou být dobrovolně skromní. Jde i o vzory chování: velká role „</a:t>
            </a:r>
            <a:r>
              <a:rPr lang="cs-CZ" b="1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influencerů</a:t>
            </a:r>
            <a:r>
              <a:rPr lang="cs-CZ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“.</a:t>
            </a:r>
          </a:p>
        </p:txBody>
      </p:sp>
    </p:spTree>
    <p:extLst>
      <p:ext uri="{BB962C8B-B14F-4D97-AF65-F5344CB8AC3E}">
        <p14:creationId xmlns:p14="http://schemas.microsoft.com/office/powerpoint/2010/main" val="2618021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ovéPole 6"/>
          <p:cNvSpPr txBox="1"/>
          <p:nvPr/>
        </p:nvSpPr>
        <p:spPr>
          <a:xfrm>
            <a:off x="6502491" y="1526412"/>
            <a:ext cx="53231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>
                <a:solidFill>
                  <a:srgbClr val="0070C0"/>
                </a:solidFill>
              </a:rPr>
              <a:t>Nobelova cena 1973 za fyziologii a lékařství</a:t>
            </a:r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976" y="2531797"/>
            <a:ext cx="1745754" cy="2614751"/>
          </a:xfrm>
          <a:prstGeom prst="rect">
            <a:avLst/>
          </a:prstGeom>
        </p:spPr>
      </p:pic>
      <p:sp>
        <p:nvSpPr>
          <p:cNvPr id="11" name="Obdélník 10"/>
          <p:cNvSpPr/>
          <p:nvPr/>
        </p:nvSpPr>
        <p:spPr>
          <a:xfrm>
            <a:off x="159553" y="2129820"/>
            <a:ext cx="22252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Victor Ernest </a:t>
            </a:r>
            <a:r>
              <a:rPr lang="cs-CZ" dirty="0" err="1"/>
              <a:t>Shelford</a:t>
            </a:r>
            <a:endParaRPr lang="cs-CZ" dirty="0"/>
          </a:p>
        </p:txBody>
      </p:sp>
      <p:pic>
        <p:nvPicPr>
          <p:cNvPr id="12" name="Obrázek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0116" y="2575389"/>
            <a:ext cx="1733550" cy="2447925"/>
          </a:xfrm>
          <a:prstGeom prst="rect">
            <a:avLst/>
          </a:prstGeom>
        </p:spPr>
      </p:pic>
      <p:sp>
        <p:nvSpPr>
          <p:cNvPr id="13" name="TextovéPole 12"/>
          <p:cNvSpPr txBox="1"/>
          <p:nvPr/>
        </p:nvSpPr>
        <p:spPr>
          <a:xfrm>
            <a:off x="2786450" y="2162465"/>
            <a:ext cx="1657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Aldo Leopold</a:t>
            </a:r>
          </a:p>
        </p:txBody>
      </p:sp>
      <p:sp>
        <p:nvSpPr>
          <p:cNvPr id="14" name="TextovéPole 13"/>
          <p:cNvSpPr txBox="1"/>
          <p:nvPr/>
        </p:nvSpPr>
        <p:spPr>
          <a:xfrm>
            <a:off x="-97971" y="762986"/>
            <a:ext cx="61177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Ekologové – vědci stojící u zrodu ochrany přírody:</a:t>
            </a:r>
          </a:p>
          <a:p>
            <a:pPr algn="ctr"/>
            <a:endParaRPr lang="cs-CZ" i="1" dirty="0"/>
          </a:p>
          <a:p>
            <a:pPr algn="ctr"/>
            <a:r>
              <a:rPr lang="cs-CZ" i="1" dirty="0" err="1"/>
              <a:t>The</a:t>
            </a:r>
            <a:r>
              <a:rPr lang="cs-CZ" i="1" dirty="0"/>
              <a:t> </a:t>
            </a:r>
            <a:r>
              <a:rPr lang="cs-CZ" i="1" dirty="0" err="1"/>
              <a:t>Nature</a:t>
            </a:r>
            <a:r>
              <a:rPr lang="cs-CZ" i="1" dirty="0"/>
              <a:t> </a:t>
            </a:r>
            <a:r>
              <a:rPr lang="cs-CZ" i="1" dirty="0" err="1"/>
              <a:t>Conservancy</a:t>
            </a:r>
            <a:r>
              <a:rPr lang="cs-CZ" i="1" dirty="0"/>
              <a:t> NGO</a:t>
            </a:r>
          </a:p>
          <a:p>
            <a:pPr algn="ctr"/>
            <a:r>
              <a:rPr lang="cs-CZ" i="1" dirty="0" err="1"/>
              <a:t>Ecological</a:t>
            </a:r>
            <a:r>
              <a:rPr lang="cs-CZ" i="1" dirty="0"/>
              <a:t> Society of America</a:t>
            </a:r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AEA72265-E002-EA94-877A-74A70E52383B}"/>
              </a:ext>
            </a:extLst>
          </p:cNvPr>
          <p:cNvSpPr txBox="1"/>
          <p:nvPr/>
        </p:nvSpPr>
        <p:spPr>
          <a:xfrm>
            <a:off x="1258439" y="24437"/>
            <a:ext cx="1158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>
                <a:solidFill>
                  <a:srgbClr val="FF0000"/>
                </a:solidFill>
              </a:rPr>
              <a:t>Výsledky oboru ekologie jako varování pro lidstvo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02491" y="2177297"/>
            <a:ext cx="2488669" cy="3458092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9041702" y="2219069"/>
            <a:ext cx="315029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Osm hříchů civilizace podle Konrada Lorenze</a:t>
            </a:r>
          </a:p>
          <a:p>
            <a:endParaRPr lang="cs-CZ" b="1" dirty="0"/>
          </a:p>
          <a:p>
            <a:pPr marL="342900" indent="-342900">
              <a:buAutoNum type="arabicPeriod"/>
            </a:pPr>
            <a:r>
              <a:rPr lang="cs-CZ" b="1" dirty="0">
                <a:solidFill>
                  <a:srgbClr val="00B050"/>
                </a:solidFill>
              </a:rPr>
              <a:t>přelidnění</a:t>
            </a:r>
          </a:p>
          <a:p>
            <a:pPr marL="342900" indent="-342900">
              <a:buAutoNum type="arabicPeriod"/>
            </a:pPr>
            <a:r>
              <a:rPr lang="cs-CZ" b="1" dirty="0">
                <a:solidFill>
                  <a:srgbClr val="00B050"/>
                </a:solidFill>
              </a:rPr>
              <a:t>ničení životního prostředí</a:t>
            </a:r>
          </a:p>
          <a:p>
            <a:pPr marL="342900" indent="-342900">
              <a:buAutoNum type="arabicPeriod"/>
            </a:pPr>
            <a:r>
              <a:rPr lang="cs-CZ" dirty="0"/>
              <a:t>závod člověka se sebou samým</a:t>
            </a:r>
          </a:p>
          <a:p>
            <a:pPr marL="342900" indent="-342900">
              <a:buAutoNum type="arabicPeriod"/>
            </a:pPr>
            <a:r>
              <a:rPr lang="cs-CZ" dirty="0"/>
              <a:t>citová deprivace</a:t>
            </a:r>
          </a:p>
          <a:p>
            <a:pPr marL="342900" indent="-342900">
              <a:buAutoNum type="arabicPeriod"/>
            </a:pPr>
            <a:r>
              <a:rPr lang="cs-CZ" dirty="0"/>
              <a:t>genetický úpadek</a:t>
            </a:r>
          </a:p>
          <a:p>
            <a:pPr marL="342900" indent="-342900">
              <a:buAutoNum type="arabicPeriod"/>
            </a:pPr>
            <a:r>
              <a:rPr lang="cs-CZ" dirty="0">
                <a:solidFill>
                  <a:srgbClr val="00B050"/>
                </a:solidFill>
              </a:rPr>
              <a:t>rozchod s tradicí</a:t>
            </a:r>
          </a:p>
          <a:p>
            <a:pPr marL="342900" indent="-342900">
              <a:buAutoNum type="arabicPeriod"/>
            </a:pPr>
            <a:r>
              <a:rPr lang="cs-CZ" dirty="0"/>
              <a:t>poddajnost k doktrínám</a:t>
            </a:r>
          </a:p>
          <a:p>
            <a:pPr marL="342900" indent="-342900">
              <a:buAutoNum type="arabicPeriod"/>
            </a:pPr>
            <a:r>
              <a:rPr lang="cs-CZ" dirty="0"/>
              <a:t>atomové zbraně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2797" y="5161955"/>
            <a:ext cx="1807319" cy="1602309"/>
          </a:xfrm>
          <a:prstGeom prst="rect">
            <a:avLst/>
          </a:prstGeom>
        </p:spPr>
      </p:pic>
      <p:sp>
        <p:nvSpPr>
          <p:cNvPr id="15" name="TextovéPole 14"/>
          <p:cNvSpPr txBox="1"/>
          <p:nvPr/>
        </p:nvSpPr>
        <p:spPr>
          <a:xfrm>
            <a:off x="2786449" y="6407890"/>
            <a:ext cx="1657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Eugene </a:t>
            </a:r>
            <a:r>
              <a:rPr lang="cs-CZ" dirty="0" err="1"/>
              <a:t>Odum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93588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221673" y="83127"/>
            <a:ext cx="375919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200" b="1" dirty="0">
                <a:solidFill>
                  <a:srgbClr val="0000FF"/>
                </a:solidFill>
              </a:rPr>
              <a:t>Mají smysl individuální řešení?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221673" y="674253"/>
            <a:ext cx="11887200" cy="54938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rgbClr val="FF0000"/>
                </a:solidFill>
              </a:rPr>
              <a:t>Příklad</a:t>
            </a:r>
            <a:r>
              <a:rPr lang="cs-CZ" dirty="0"/>
              <a:t>: Osobní doprava za pomoci spalovacích motorů a fosilních paliv (auta, motocykly, autobusy, naftové vlaky) se podílí asi na 9% procentech světových antropogenních emisí CO</a:t>
            </a:r>
            <a:r>
              <a:rPr lang="cs-CZ" baseline="-25000" dirty="0"/>
              <a:t>2</a:t>
            </a:r>
            <a:r>
              <a:rPr lang="cs-CZ" dirty="0"/>
              <a:t>. Nevhodné zemědělské postupy ovlivňující rychlý cyklus uhlíku v půdě ca 10%; ; z toho 5% odvodněná rašeliniště. Destrukce ekosystémů se podílí asi 20%.</a:t>
            </a:r>
          </a:p>
          <a:p>
            <a:endParaRPr lang="cs-CZ" dirty="0"/>
          </a:p>
          <a:p>
            <a:r>
              <a:rPr lang="cs-CZ" b="1" dirty="0">
                <a:solidFill>
                  <a:srgbClr val="00B050"/>
                </a:solidFill>
              </a:rPr>
              <a:t>Jak lze snížit emise skleníkových plynů celosvětově o ca 9-10%?</a:t>
            </a:r>
          </a:p>
          <a:p>
            <a:endParaRPr lang="cs-CZ" dirty="0"/>
          </a:p>
          <a:p>
            <a:pPr>
              <a:spcAft>
                <a:spcPts val="600"/>
              </a:spcAft>
            </a:pPr>
            <a:r>
              <a:rPr lang="cs-CZ" b="1" dirty="0"/>
              <a:t>buď</a:t>
            </a:r>
          </a:p>
          <a:p>
            <a:pPr>
              <a:spcAft>
                <a:spcPts val="600"/>
              </a:spcAft>
            </a:pPr>
            <a:r>
              <a:rPr lang="cs-CZ" dirty="0"/>
              <a:t>- kompletní celosvětový přechod osobní dopravy na </a:t>
            </a:r>
            <a:r>
              <a:rPr lang="cs-CZ" dirty="0" err="1"/>
              <a:t>elektromobilitu</a:t>
            </a:r>
            <a:r>
              <a:rPr lang="cs-CZ" dirty="0"/>
              <a:t> (za podmínky, že bude využívána jen energie vyráběná z obnovitelných zdrojů; bez započtení výroby nových vozů a stanic) – se všemi společenskými a politickými důsledky.</a:t>
            </a:r>
          </a:p>
          <a:p>
            <a:pPr>
              <a:spcAft>
                <a:spcPts val="600"/>
              </a:spcAft>
            </a:pPr>
            <a:r>
              <a:rPr lang="cs-CZ" b="1" dirty="0"/>
              <a:t>nebo</a:t>
            </a:r>
          </a:p>
          <a:p>
            <a:pPr>
              <a:spcAft>
                <a:spcPts val="600"/>
              </a:spcAft>
            </a:pPr>
            <a:r>
              <a:rPr lang="cs-CZ" dirty="0"/>
              <a:t>- kompletní celosvětová a 100% přeměna zemědělských postupů</a:t>
            </a:r>
          </a:p>
          <a:p>
            <a:pPr>
              <a:spcAft>
                <a:spcPts val="600"/>
              </a:spcAft>
            </a:pPr>
            <a:r>
              <a:rPr lang="cs-CZ" b="1" dirty="0"/>
              <a:t>nebo</a:t>
            </a:r>
          </a:p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cs-CZ" dirty="0" err="1"/>
              <a:t>znovuzavodnění</a:t>
            </a:r>
            <a:r>
              <a:rPr lang="cs-CZ" dirty="0"/>
              <a:t> všech světových rašelinišť, i těch na orné půdě, a další obnovná opatření na min. 1x tak velké ploše</a:t>
            </a:r>
          </a:p>
          <a:p>
            <a:pPr>
              <a:spcAft>
                <a:spcPts val="600"/>
              </a:spcAft>
            </a:pPr>
            <a:r>
              <a:rPr lang="cs-CZ" b="1" dirty="0"/>
              <a:t>nebo</a:t>
            </a:r>
          </a:p>
          <a:p>
            <a:pPr>
              <a:spcAft>
                <a:spcPts val="600"/>
              </a:spcAft>
            </a:pPr>
            <a:r>
              <a:rPr lang="cs-CZ" dirty="0"/>
              <a:t>- zastavění obrovských rozloh zařízeními na odčerpávání uhlíku z atmosféry</a:t>
            </a:r>
          </a:p>
          <a:p>
            <a:pPr>
              <a:spcAft>
                <a:spcPts val="600"/>
              </a:spcAft>
            </a:pPr>
            <a:r>
              <a:rPr lang="cs-CZ" b="1" dirty="0"/>
              <a:t>nebo</a:t>
            </a:r>
          </a:p>
          <a:p>
            <a:pPr>
              <a:spcAft>
                <a:spcPts val="600"/>
              </a:spcAft>
            </a:pPr>
            <a:r>
              <a:rPr lang="cs-CZ" dirty="0">
                <a:solidFill>
                  <a:srgbClr val="FF0000"/>
                </a:solidFill>
              </a:rPr>
              <a:t>- snížení spotřeby a nároků každého obyvatele planety, souvisejících s dodatkovou energií, o 9%</a:t>
            </a:r>
          </a:p>
        </p:txBody>
      </p:sp>
    </p:spTree>
    <p:extLst>
      <p:ext uri="{BB962C8B-B14F-4D97-AF65-F5344CB8AC3E}">
        <p14:creationId xmlns:p14="http://schemas.microsoft.com/office/powerpoint/2010/main" val="166696014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A7BD8761-C47F-877C-C8C4-91743C3625D3}"/>
              </a:ext>
            </a:extLst>
          </p:cNvPr>
          <p:cNvSpPr txBox="1"/>
          <p:nvPr/>
        </p:nvSpPr>
        <p:spPr>
          <a:xfrm>
            <a:off x="3855731" y="0"/>
            <a:ext cx="59263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>
                <a:solidFill>
                  <a:srgbClr val="FF0000"/>
                </a:solidFill>
              </a:rPr>
              <a:t>Řešení klimatické změny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3298" y="912412"/>
            <a:ext cx="5448702" cy="3650630"/>
          </a:xfrm>
          <a:prstGeom prst="rect">
            <a:avLst/>
          </a:prstGeom>
        </p:spPr>
      </p:pic>
      <p:sp>
        <p:nvSpPr>
          <p:cNvPr id="5" name="Obdélník 4"/>
          <p:cNvSpPr/>
          <p:nvPr/>
        </p:nvSpPr>
        <p:spPr>
          <a:xfrm>
            <a:off x="43366" y="856356"/>
            <a:ext cx="6597445" cy="3893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200" b="1" dirty="0">
                <a:solidFill>
                  <a:srgbClr val="E2AC00"/>
                </a:solidFill>
              </a:rPr>
              <a:t>Společenská řešení (</a:t>
            </a:r>
            <a:r>
              <a:rPr lang="cs-CZ" sz="2200" b="1" dirty="0" err="1">
                <a:solidFill>
                  <a:srgbClr val="E2AC00"/>
                </a:solidFill>
              </a:rPr>
              <a:t>mitigace</a:t>
            </a:r>
            <a:r>
              <a:rPr lang="cs-CZ" sz="2200" b="1" dirty="0">
                <a:solidFill>
                  <a:srgbClr val="E2AC00"/>
                </a:solidFill>
              </a:rPr>
              <a:t>, adaptace a jejich </a:t>
            </a:r>
            <a:r>
              <a:rPr lang="cs-CZ" sz="2200" b="1" u="sng" dirty="0">
                <a:solidFill>
                  <a:srgbClr val="E2AC00"/>
                </a:solidFill>
              </a:rPr>
              <a:t>průnik</a:t>
            </a:r>
            <a:r>
              <a:rPr lang="cs-CZ" sz="2200" b="1" dirty="0">
                <a:solidFill>
                  <a:srgbClr val="E2AC00"/>
                </a:solidFill>
              </a:rPr>
              <a:t>)</a:t>
            </a:r>
          </a:p>
          <a:p>
            <a:pPr marL="342900" indent="-342900">
              <a:buFontTx/>
              <a:buChar char="-"/>
            </a:pPr>
            <a:endParaRPr lang="cs-CZ" sz="2200" dirty="0"/>
          </a:p>
          <a:p>
            <a:pPr>
              <a:spcAft>
                <a:spcPts val="600"/>
              </a:spcAft>
            </a:pPr>
            <a:r>
              <a:rPr lang="cs-CZ" sz="2200" b="1" dirty="0" err="1">
                <a:solidFill>
                  <a:srgbClr val="00B050"/>
                </a:solidFill>
              </a:rPr>
              <a:t>mitigace</a:t>
            </a:r>
            <a:r>
              <a:rPr lang="cs-CZ" sz="2200" b="1" dirty="0">
                <a:solidFill>
                  <a:srgbClr val="00B050"/>
                </a:solidFill>
              </a:rPr>
              <a:t>:  </a:t>
            </a:r>
            <a:r>
              <a:rPr lang="cs-CZ" sz="2200" dirty="0"/>
              <a:t>např. společenské regulace za účelem snížení emisí fosilních paliv, změny rychlého cyklu uhlíku (včetně ochrany a obnovy ekosystémů), podpora obnovitelných zdrojů, využití půdy nejen pro pěstování plodin, ale i zachytávání uhlíku apod.: </a:t>
            </a:r>
            <a:r>
              <a:rPr lang="cs-CZ" sz="2200" b="1" dirty="0">
                <a:solidFill>
                  <a:srgbClr val="7030A0"/>
                </a:solidFill>
              </a:rPr>
              <a:t>řeší problém</a:t>
            </a:r>
          </a:p>
          <a:p>
            <a:pPr>
              <a:spcAft>
                <a:spcPts val="600"/>
              </a:spcAft>
            </a:pPr>
            <a:r>
              <a:rPr lang="cs-CZ" sz="2200" b="1" dirty="0">
                <a:solidFill>
                  <a:srgbClr val="00B050"/>
                </a:solidFill>
              </a:rPr>
              <a:t>adaptace: </a:t>
            </a:r>
            <a:r>
              <a:rPr lang="cs-CZ" sz="2200" dirty="0"/>
              <a:t>přizpůsobení se nevyhnutelné změně (například bariéry proti vyšší mořské hladině, změny zemědělských postupů): </a:t>
            </a:r>
            <a:r>
              <a:rPr lang="cs-CZ" sz="2200" b="1" dirty="0">
                <a:solidFill>
                  <a:srgbClr val="7030A0"/>
                </a:solidFill>
              </a:rPr>
              <a:t>pomáhají nám přežít, ale neřeší problém.</a:t>
            </a:r>
          </a:p>
        </p:txBody>
      </p:sp>
      <p:sp>
        <p:nvSpPr>
          <p:cNvPr id="9" name="Obdélník 8"/>
          <p:cNvSpPr/>
          <p:nvPr/>
        </p:nvSpPr>
        <p:spPr>
          <a:xfrm>
            <a:off x="43366" y="5088284"/>
            <a:ext cx="6459793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200" b="1" dirty="0">
                <a:solidFill>
                  <a:srgbClr val="FF0000"/>
                </a:solidFill>
              </a:rPr>
              <a:t>Pařížská dohoda</a:t>
            </a:r>
            <a:r>
              <a:rPr lang="cs-CZ" sz="2200" dirty="0"/>
              <a:t> (2015): dohoda států na snaze udržet nárůst průměrné globální teploty výrazně pod 2 °C oproti hodnotám před průmyslovou revolucí a pokud možno omezit nárůst na 1,5 °C.</a:t>
            </a: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2445" b="17636"/>
          <a:stretch/>
        </p:blipFill>
        <p:spPr>
          <a:xfrm>
            <a:off x="7861015" y="4684414"/>
            <a:ext cx="3503316" cy="2099187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5702709" y="6211669"/>
            <a:ext cx="23990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0000FF"/>
                </a:solidFill>
              </a:rPr>
              <a:t>signatáři Pařížské dohody: duben 2021</a:t>
            </a:r>
          </a:p>
        </p:txBody>
      </p:sp>
    </p:spTree>
    <p:extLst>
      <p:ext uri="{BB962C8B-B14F-4D97-AF65-F5344CB8AC3E}">
        <p14:creationId xmlns:p14="http://schemas.microsoft.com/office/powerpoint/2010/main" val="134281346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/>
          <a:srcRect b="7049"/>
          <a:stretch/>
        </p:blipFill>
        <p:spPr>
          <a:xfrm>
            <a:off x="-1" y="382841"/>
            <a:ext cx="9257211" cy="6473658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0" y="1501"/>
            <a:ext cx="12192000" cy="2123658"/>
          </a:xfrm>
          <a:prstGeom prst="rect">
            <a:avLst/>
          </a:prstGeom>
          <a:solidFill>
            <a:schemeClr val="bg1">
              <a:alpha val="63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2200" b="1" dirty="0" err="1">
                <a:solidFill>
                  <a:srgbClr val="0000FF"/>
                </a:solidFill>
              </a:rPr>
              <a:t>Mitigace</a:t>
            </a:r>
            <a:r>
              <a:rPr lang="cs-CZ" sz="2200" b="1" dirty="0">
                <a:solidFill>
                  <a:srgbClr val="0000FF"/>
                </a:solidFill>
              </a:rPr>
              <a:t> skrze obnovitelné zdroje energie</a:t>
            </a:r>
          </a:p>
          <a:p>
            <a:r>
              <a:rPr lang="cs-CZ" sz="2100" dirty="0"/>
              <a:t>Obnovitelné zdroje energie řeší </a:t>
            </a:r>
            <a:r>
              <a:rPr lang="cs-CZ" sz="2100" dirty="0">
                <a:solidFill>
                  <a:srgbClr val="FF0000"/>
                </a:solidFill>
              </a:rPr>
              <a:t>klimatickou krizi</a:t>
            </a:r>
            <a:r>
              <a:rPr lang="cs-CZ" sz="2100" dirty="0"/>
              <a:t>. Vyřeší ale i </a:t>
            </a:r>
            <a:r>
              <a:rPr lang="cs-CZ" sz="2100" dirty="0">
                <a:solidFill>
                  <a:srgbClr val="FF0000"/>
                </a:solidFill>
              </a:rPr>
              <a:t>krizi biodiverzity a destrukci ekosystémů</a:t>
            </a:r>
            <a:r>
              <a:rPr lang="cs-CZ" sz="2100" dirty="0"/>
              <a:t>? Pokud ne, mohou vůbec vyřešit krizi klimatickou? I když se k uspokojení našeho způsobu života staneme „</a:t>
            </a:r>
            <a:r>
              <a:rPr lang="cs-CZ" sz="2100" dirty="0" err="1"/>
              <a:t>autotrofy</a:t>
            </a:r>
            <a:r>
              <a:rPr lang="cs-CZ" sz="2100" dirty="0"/>
              <a:t>“, „</a:t>
            </a:r>
            <a:r>
              <a:rPr lang="cs-CZ" sz="2100" dirty="0" err="1"/>
              <a:t>anemotrofy</a:t>
            </a:r>
            <a:r>
              <a:rPr lang="cs-CZ" sz="2100" dirty="0"/>
              <a:t>“ nebo „</a:t>
            </a:r>
            <a:r>
              <a:rPr lang="cs-CZ" sz="2100" dirty="0" err="1"/>
              <a:t>chemotrofy</a:t>
            </a:r>
            <a:r>
              <a:rPr lang="cs-CZ" sz="2100" dirty="0"/>
              <a:t>“, stále budeme mít kompetiční výhodu v </a:t>
            </a:r>
            <a:r>
              <a:rPr lang="cs-CZ" sz="2100" b="1" dirty="0"/>
              <a:t>dodatkové energii</a:t>
            </a:r>
            <a:r>
              <a:rPr lang="cs-CZ" sz="2100" dirty="0"/>
              <a:t>. Napřeme ji v duchu technokratického paradigmatu k bezohlednému zisku a budeme si dál podřezávat větev? Nebo dokážeme překonat i krizi hodnot, zapojit inteligenci a napřeme ji k záchraně narušených ekosystémů?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9257210" y="6210168"/>
            <a:ext cx="21539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/>
              <a:t>Freiburg</a:t>
            </a:r>
            <a:r>
              <a:rPr lang="cs-CZ" dirty="0"/>
              <a:t>, Německo</a:t>
            </a:r>
          </a:p>
          <a:p>
            <a:r>
              <a:rPr lang="cs-CZ" dirty="0"/>
              <a:t>foto: </a:t>
            </a:r>
            <a:r>
              <a:rPr lang="cs-CZ" dirty="0" err="1"/>
              <a:t>wikipedia</a:t>
            </a:r>
            <a:endParaRPr 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9330813" y="2934788"/>
            <a:ext cx="286118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00B050"/>
                </a:solidFill>
              </a:rPr>
              <a:t>Proveďte si každý sám myšlenkový experiment a pokuste se odpovědět na otázku: „</a:t>
            </a:r>
            <a:r>
              <a:rPr lang="cs-CZ" i="1" dirty="0">
                <a:solidFill>
                  <a:srgbClr val="00B050"/>
                </a:solidFill>
              </a:rPr>
              <a:t>Jak by vypadal svět, kdyby člověk objevil dodatkovou energii z obnovitelných zdrojů nebo jadernou energii dřív než fosilní paliva</a:t>
            </a:r>
            <a:r>
              <a:rPr lang="cs-CZ" dirty="0">
                <a:solidFill>
                  <a:srgbClr val="00B050"/>
                </a:solidFill>
              </a:rPr>
              <a:t>?“.</a:t>
            </a:r>
          </a:p>
        </p:txBody>
      </p:sp>
    </p:spTree>
    <p:extLst>
      <p:ext uri="{BB962C8B-B14F-4D97-AF65-F5344CB8AC3E}">
        <p14:creationId xmlns:p14="http://schemas.microsoft.com/office/powerpoint/2010/main" val="95423104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404675" y="0"/>
            <a:ext cx="10665356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200" b="1" dirty="0" err="1">
                <a:solidFill>
                  <a:srgbClr val="0000FF"/>
                </a:solidFill>
              </a:rPr>
              <a:t>Mitigace</a:t>
            </a:r>
            <a:r>
              <a:rPr lang="cs-CZ" sz="2200" b="1" dirty="0">
                <a:solidFill>
                  <a:srgbClr val="0000FF"/>
                </a:solidFill>
              </a:rPr>
              <a:t> skrze zachytávání oxidu uhličitého / metanu nebo jejich odčerpávání z atmosféry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-1" y="1409512"/>
            <a:ext cx="76876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cs-CZ" dirty="0"/>
              <a:t>zachytávání plynů z biomasy předtím, než se rozloží na CO</a:t>
            </a:r>
            <a:r>
              <a:rPr lang="cs-CZ" baseline="-25000" dirty="0"/>
              <a:t>2</a:t>
            </a:r>
            <a:r>
              <a:rPr lang="cs-CZ" dirty="0"/>
              <a:t> nebo než uvolní metan (bioplynové stanice v rostlinné produkci; </a:t>
            </a:r>
            <a:r>
              <a:rPr lang="cs-CZ" i="1" dirty="0" err="1"/>
              <a:t>diary</a:t>
            </a:r>
            <a:r>
              <a:rPr lang="cs-CZ" i="1" dirty="0"/>
              <a:t> </a:t>
            </a:r>
            <a:r>
              <a:rPr lang="cs-CZ" i="1" dirty="0" err="1"/>
              <a:t>digesters</a:t>
            </a:r>
            <a:r>
              <a:rPr lang="cs-CZ" dirty="0"/>
              <a:t> v živočišné výrobě v USA)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/>
          <a:srcRect t="34414" b="25421"/>
          <a:stretch/>
        </p:blipFill>
        <p:spPr>
          <a:xfrm>
            <a:off x="7567601" y="1293134"/>
            <a:ext cx="4181056" cy="895927"/>
          </a:xfrm>
          <a:prstGeom prst="rect">
            <a:avLst/>
          </a:prstGeom>
        </p:spPr>
      </p:pic>
      <p:sp>
        <p:nvSpPr>
          <p:cNvPr id="5" name="Obdélník 4"/>
          <p:cNvSpPr/>
          <p:nvPr/>
        </p:nvSpPr>
        <p:spPr>
          <a:xfrm>
            <a:off x="0" y="3551023"/>
            <a:ext cx="12192000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cs-CZ" dirty="0"/>
              <a:t>výsadby rychle rostoucích (energetických) plodin: nevýhody viz předchozí přednášky</a:t>
            </a:r>
          </a:p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cs-CZ" dirty="0"/>
              <a:t>pěstování biomasy za účelem získání stavebních materiálů (zadrží uhlík na delší dobu): stromy na polích (</a:t>
            </a:r>
            <a:r>
              <a:rPr lang="cs-CZ" b="1" dirty="0"/>
              <a:t>agrolesnictví</a:t>
            </a:r>
            <a:r>
              <a:rPr lang="cs-CZ" dirty="0"/>
              <a:t>), stavební materiály z rychle rostoucích bylin (například orobinec na podmáčených polích</a:t>
            </a:r>
            <a:r>
              <a:rPr lang="cs-CZ" b="1" dirty="0">
                <a:solidFill>
                  <a:srgbClr val="FF0000"/>
                </a:solidFill>
              </a:rPr>
              <a:t>*</a:t>
            </a:r>
            <a:r>
              <a:rPr lang="cs-CZ" dirty="0"/>
              <a:t>)</a:t>
            </a:r>
          </a:p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cs-CZ" dirty="0"/>
              <a:t>pěstování rašeliníku a „rašeliny“  na polích na místě dříve odvodněných rašelinišť</a:t>
            </a:r>
            <a:r>
              <a:rPr lang="cs-CZ" b="1" dirty="0">
                <a:solidFill>
                  <a:srgbClr val="FF0000"/>
                </a:solidFill>
              </a:rPr>
              <a:t>*</a:t>
            </a:r>
          </a:p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cs-CZ" dirty="0"/>
              <a:t>hnojení oceánů železem, fosforem a močovinou (amoniakální dusík) – z pohledu ochrany ekosystémů a biodiverzity šílený nápad (eutrofizace a kontaminace – vytloukání klínu klínem), dokonce od r. 2007 párkrát experimentálně realizovaný  (Austrálie, USA)</a:t>
            </a:r>
          </a:p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cs-CZ" dirty="0"/>
              <a:t>pěstování řas za účelem zachytávání CO</a:t>
            </a:r>
            <a:r>
              <a:rPr lang="cs-CZ" baseline="-25000" dirty="0"/>
              <a:t>2  </a:t>
            </a:r>
            <a:r>
              <a:rPr lang="cs-CZ" dirty="0"/>
              <a:t>kde to jen jde (speciální reaktory).</a:t>
            </a:r>
            <a:endParaRPr lang="cs-CZ" baseline="-25000" dirty="0"/>
          </a:p>
        </p:txBody>
      </p:sp>
      <p:sp>
        <p:nvSpPr>
          <p:cNvPr id="6" name="TextovéPole 5"/>
          <p:cNvSpPr txBox="1"/>
          <p:nvPr/>
        </p:nvSpPr>
        <p:spPr>
          <a:xfrm>
            <a:off x="96073" y="883342"/>
            <a:ext cx="46048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>
                <a:solidFill>
                  <a:srgbClr val="FF0000"/>
                </a:solidFill>
              </a:rPr>
              <a:t>Využívání fyzikálních a chemických zákonů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-1" y="2367564"/>
            <a:ext cx="120862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cs-CZ" b="1" dirty="0"/>
              <a:t>přímé zachytávání CO</a:t>
            </a:r>
            <a:r>
              <a:rPr lang="cs-CZ" b="1" baseline="-25000" dirty="0"/>
              <a:t>2</a:t>
            </a:r>
            <a:r>
              <a:rPr lang="cs-CZ" b="1" dirty="0"/>
              <a:t> ze vzduchu </a:t>
            </a:r>
            <a:r>
              <a:rPr lang="cs-CZ" dirty="0"/>
              <a:t>pomocí fyzikálně-chemických reakcí. Zatím jde spíše o teorie a pilotní (experimentální)  nebo plánované projekty (např. Island). </a:t>
            </a:r>
            <a:endParaRPr lang="cs-CZ" sz="1400" dirty="0"/>
          </a:p>
        </p:txBody>
      </p:sp>
      <p:sp>
        <p:nvSpPr>
          <p:cNvPr id="8" name="TextovéPole 7"/>
          <p:cNvSpPr txBox="1"/>
          <p:nvPr/>
        </p:nvSpPr>
        <p:spPr>
          <a:xfrm>
            <a:off x="105711" y="3097793"/>
            <a:ext cx="46048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>
                <a:solidFill>
                  <a:srgbClr val="FF0000"/>
                </a:solidFill>
              </a:rPr>
              <a:t>Využívání principu fotosyntézy</a:t>
            </a:r>
            <a:endParaRPr lang="cs-CZ" i="1" dirty="0">
              <a:solidFill>
                <a:srgbClr val="FF0000"/>
              </a:solidFill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3481855" y="386955"/>
            <a:ext cx="48121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rgbClr val="7030A0"/>
                </a:solidFill>
              </a:rPr>
              <a:t>Finančně náročné: jak je platit? Uhlíková daň?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258618" y="6242587"/>
            <a:ext cx="118276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>
                <a:solidFill>
                  <a:schemeClr val="accent2">
                    <a:lumMod val="75000"/>
                  </a:schemeClr>
                </a:solidFill>
              </a:rPr>
              <a:t>* Jde o tak zvané </a:t>
            </a:r>
            <a:r>
              <a:rPr lang="cs-CZ" b="1" i="1" u="sng" dirty="0" err="1">
                <a:solidFill>
                  <a:schemeClr val="accent2">
                    <a:lumMod val="75000"/>
                  </a:schemeClr>
                </a:solidFill>
              </a:rPr>
              <a:t>paludikultury</a:t>
            </a:r>
            <a:r>
              <a:rPr lang="cs-CZ" i="1" dirty="0">
                <a:solidFill>
                  <a:schemeClr val="accent2">
                    <a:lumMod val="75000"/>
                  </a:schemeClr>
                </a:solidFill>
              </a:rPr>
              <a:t>. Zároveň </a:t>
            </a:r>
            <a:r>
              <a:rPr lang="cs-CZ" i="1" dirty="0" err="1">
                <a:solidFill>
                  <a:schemeClr val="accent2">
                    <a:lumMod val="75000"/>
                  </a:schemeClr>
                </a:solidFill>
              </a:rPr>
              <a:t>mitigují</a:t>
            </a:r>
            <a:r>
              <a:rPr lang="cs-CZ" i="1" dirty="0">
                <a:solidFill>
                  <a:schemeClr val="accent2">
                    <a:lumMod val="75000"/>
                  </a:schemeClr>
                </a:solidFill>
              </a:rPr>
              <a:t> problém emisí CO</a:t>
            </a:r>
            <a:r>
              <a:rPr lang="cs-CZ" i="1" baseline="-25000" dirty="0">
                <a:solidFill>
                  <a:schemeClr val="accent2">
                    <a:lumMod val="75000"/>
                  </a:schemeClr>
                </a:solidFill>
              </a:rPr>
              <a:t>2</a:t>
            </a:r>
            <a:r>
              <a:rPr lang="cs-CZ" i="1" dirty="0">
                <a:solidFill>
                  <a:schemeClr val="accent2">
                    <a:lumMod val="75000"/>
                  </a:schemeClr>
                </a:solidFill>
              </a:rPr>
              <a:t> na odvodněných a zorněných rašeliništích (5% světových emisí) tam, kde došlo zároveň k rozorání. Rozvíjejí se v západní Evropě, zejména v Německu, u nás zatím neznámá věc.</a:t>
            </a:r>
            <a:endParaRPr lang="cs-CZ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2" name="Obdélník 11"/>
          <p:cNvSpPr/>
          <p:nvPr/>
        </p:nvSpPr>
        <p:spPr>
          <a:xfrm>
            <a:off x="4710547" y="2678906"/>
            <a:ext cx="760589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1600" dirty="0">
                <a:solidFill>
                  <a:srgbClr val="00B050"/>
                </a:solidFill>
              </a:rPr>
              <a:t>Energeticky, finančně a prostorově obrovsky náročné. Nemotivuje ke snižování emisí – pokud se podaří rozjet, bude technologie držet krok s emisemi?</a:t>
            </a:r>
          </a:p>
        </p:txBody>
      </p:sp>
    </p:spTree>
    <p:extLst>
      <p:ext uri="{BB962C8B-B14F-4D97-AF65-F5344CB8AC3E}">
        <p14:creationId xmlns:p14="http://schemas.microsoft.com/office/powerpoint/2010/main" val="29312369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6621" y="3680634"/>
            <a:ext cx="5465379" cy="3051443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102" y="4137914"/>
            <a:ext cx="6393851" cy="2619703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0" y="3701203"/>
            <a:ext cx="68947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rgbClr val="00B050"/>
                </a:solidFill>
              </a:rPr>
              <a:t>množství organického uhlíku v půdě (do 30 cm); </a:t>
            </a:r>
            <a:r>
              <a:rPr lang="cs-CZ" b="1" dirty="0" err="1">
                <a:solidFill>
                  <a:srgbClr val="00B050"/>
                </a:solidFill>
              </a:rPr>
              <a:t>Minasny</a:t>
            </a:r>
            <a:r>
              <a:rPr lang="cs-CZ" b="1" dirty="0">
                <a:solidFill>
                  <a:srgbClr val="00B050"/>
                </a:solidFill>
              </a:rPr>
              <a:t> et al. 2017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0" y="1501"/>
            <a:ext cx="11981793" cy="3662541"/>
          </a:xfrm>
          <a:prstGeom prst="rect">
            <a:avLst/>
          </a:prstGeom>
          <a:solidFill>
            <a:schemeClr val="bg1">
              <a:alpha val="63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2200" b="1" dirty="0" err="1">
                <a:solidFill>
                  <a:srgbClr val="0000FF"/>
                </a:solidFill>
              </a:rPr>
              <a:t>Mitigace</a:t>
            </a:r>
            <a:r>
              <a:rPr lang="cs-CZ" sz="2200" b="1" dirty="0">
                <a:solidFill>
                  <a:srgbClr val="0000FF"/>
                </a:solidFill>
              </a:rPr>
              <a:t> skrze změny hospodaření</a:t>
            </a:r>
          </a:p>
          <a:p>
            <a:endParaRPr lang="cs-CZ" sz="2100" dirty="0"/>
          </a:p>
          <a:p>
            <a:r>
              <a:rPr lang="cs-CZ" sz="2100" dirty="0"/>
              <a:t>Klíčovou zásobárnou uhlíku jsou půdy (organický uhlík); kromě ochrany přirozených ekosystémů, které jsou poutači uhlíku, je cestou i změna hospodaření v zemědělství a lesnictví: aby se uhlík neuvolňoval z půdy do atmosféry, ale půdy uhlík pohlcovaly a ukládaly na stovky až tisíce let.</a:t>
            </a:r>
          </a:p>
          <a:p>
            <a:endParaRPr lang="cs-CZ" sz="2100" dirty="0"/>
          </a:p>
          <a:p>
            <a:r>
              <a:rPr lang="cs-CZ" sz="2100" dirty="0"/>
              <a:t>Nejde ale o triviální věc; vyžaduje další výzkum, při aplikaci nejít proti ochraně biodiverzity, a dávat pozor na </a:t>
            </a:r>
            <a:r>
              <a:rPr lang="cs-CZ" sz="2100" dirty="0" err="1"/>
              <a:t>složitejší</a:t>
            </a:r>
            <a:r>
              <a:rPr lang="cs-CZ" sz="2100" dirty="0"/>
              <a:t> vztahy: například při požárech unikne velká část uhlíku jako CO</a:t>
            </a:r>
            <a:r>
              <a:rPr lang="cs-CZ" sz="2100" baseline="-25000" dirty="0"/>
              <a:t>2</a:t>
            </a:r>
            <a:r>
              <a:rPr lang="cs-CZ" sz="2100" dirty="0"/>
              <a:t>, a nemůže se tedy uložit do půdy ve formě humusu. Ale část uhlíku zůstane v </a:t>
            </a:r>
            <a:r>
              <a:rPr lang="cs-CZ" sz="2100" dirty="0" err="1"/>
              <a:t>mikrouhlících</a:t>
            </a:r>
            <a:r>
              <a:rPr lang="cs-CZ" sz="2100" dirty="0"/>
              <a:t> a uhlících, a uloží se do půdy ve formě, která je imobilizovaná na tisíce až desetitisíce let: </a:t>
            </a:r>
            <a:r>
              <a:rPr lang="cs-CZ" sz="2100" b="1" i="1" dirty="0" err="1"/>
              <a:t>black</a:t>
            </a:r>
            <a:r>
              <a:rPr lang="cs-CZ" sz="2100" b="1" i="1" dirty="0"/>
              <a:t> </a:t>
            </a:r>
            <a:r>
              <a:rPr lang="cs-CZ" sz="2100" b="1" i="1" dirty="0" err="1"/>
              <a:t>organic</a:t>
            </a:r>
            <a:r>
              <a:rPr lang="cs-CZ" sz="2100" b="1" i="1" dirty="0"/>
              <a:t> </a:t>
            </a:r>
            <a:r>
              <a:rPr lang="cs-CZ" sz="2100" b="1" i="1" dirty="0" err="1"/>
              <a:t>carbon</a:t>
            </a:r>
            <a:r>
              <a:rPr lang="cs-CZ" sz="2100" b="1" i="1" dirty="0"/>
              <a:t> (</a:t>
            </a:r>
            <a:r>
              <a:rPr lang="cs-CZ" sz="2100" b="1" i="1" dirty="0" err="1"/>
              <a:t>biochar</a:t>
            </a:r>
            <a:r>
              <a:rPr lang="cs-CZ" sz="2100" b="1" i="1" dirty="0"/>
              <a:t>)</a:t>
            </a:r>
            <a:r>
              <a:rPr lang="cs-CZ" sz="2100" b="1" dirty="0"/>
              <a:t> </a:t>
            </a:r>
            <a:r>
              <a:rPr lang="cs-CZ" sz="2100" dirty="0"/>
              <a:t>a odplavuje se i řekami do moří, kde se ukládá a přesunuje do pomalého koloběhu.</a:t>
            </a:r>
          </a:p>
        </p:txBody>
      </p:sp>
    </p:spTree>
    <p:extLst>
      <p:ext uri="{BB962C8B-B14F-4D97-AF65-F5344CB8AC3E}">
        <p14:creationId xmlns:p14="http://schemas.microsoft.com/office/powerpoint/2010/main" val="33213095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0" y="55202"/>
            <a:ext cx="12131040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200" b="1" dirty="0" err="1">
                <a:solidFill>
                  <a:srgbClr val="0000FF"/>
                </a:solidFill>
              </a:rPr>
              <a:t>Mitigací</a:t>
            </a:r>
            <a:r>
              <a:rPr lang="cs-CZ" sz="2200" b="1" dirty="0">
                <a:solidFill>
                  <a:srgbClr val="0000FF"/>
                </a:solidFill>
              </a:rPr>
              <a:t> klimatické změny, ale i </a:t>
            </a:r>
            <a:r>
              <a:rPr lang="cs-CZ" sz="2200" b="1" dirty="0" err="1">
                <a:solidFill>
                  <a:srgbClr val="0000FF"/>
                </a:solidFill>
              </a:rPr>
              <a:t>mitigací</a:t>
            </a:r>
            <a:r>
              <a:rPr lang="cs-CZ" sz="2200" b="1" dirty="0">
                <a:solidFill>
                  <a:srgbClr val="0000FF"/>
                </a:solidFill>
              </a:rPr>
              <a:t> ztráty biodiverzity</a:t>
            </a:r>
            <a:r>
              <a:rPr lang="cs-CZ" sz="2000" dirty="0"/>
              <a:t>, je například obnova ekosystémů (</a:t>
            </a:r>
            <a:r>
              <a:rPr lang="cs-CZ" sz="2000" i="1" dirty="0" err="1"/>
              <a:t>ecosystem</a:t>
            </a:r>
            <a:r>
              <a:rPr lang="cs-CZ" sz="2000" i="1" dirty="0"/>
              <a:t> </a:t>
            </a:r>
            <a:r>
              <a:rPr lang="cs-CZ" sz="2000" i="1" dirty="0" err="1"/>
              <a:t>restoration</a:t>
            </a:r>
            <a:r>
              <a:rPr lang="cs-CZ" sz="2000" dirty="0"/>
              <a:t>). Vědní obor, který plánuje, testuje, aplikuje a hodnotí výsledky obnovy ekosystémů se nazývá ekologie obnovy (</a:t>
            </a:r>
            <a:r>
              <a:rPr lang="cs-CZ" sz="2000" b="1" i="1" dirty="0" err="1">
                <a:solidFill>
                  <a:srgbClr val="FF0000"/>
                </a:solidFill>
              </a:rPr>
              <a:t>restoration</a:t>
            </a:r>
            <a:r>
              <a:rPr lang="cs-CZ" sz="2000" b="1" i="1" dirty="0">
                <a:solidFill>
                  <a:srgbClr val="FF0000"/>
                </a:solidFill>
              </a:rPr>
              <a:t> </a:t>
            </a:r>
            <a:r>
              <a:rPr lang="cs-CZ" sz="2000" b="1" i="1" dirty="0" err="1">
                <a:solidFill>
                  <a:srgbClr val="FF0000"/>
                </a:solidFill>
              </a:rPr>
              <a:t>ecology</a:t>
            </a:r>
            <a:r>
              <a:rPr lang="cs-CZ" sz="2000" dirty="0"/>
              <a:t>). Spočívá ve znovuvytvoření zničených podmínek prostředí a podporu jejich kolonizace specialisty. Někdy výskytu specializovaných druhů aktivně pomáhá (</a:t>
            </a:r>
            <a:r>
              <a:rPr lang="cs-CZ" sz="2000" i="1" dirty="0" err="1"/>
              <a:t>assisted</a:t>
            </a:r>
            <a:r>
              <a:rPr lang="cs-CZ" sz="2000" i="1" dirty="0"/>
              <a:t> </a:t>
            </a:r>
            <a:r>
              <a:rPr lang="cs-CZ" sz="2000" i="1" dirty="0" err="1"/>
              <a:t>colonisation</a:t>
            </a:r>
            <a:r>
              <a:rPr lang="cs-CZ" sz="2000" i="1" dirty="0"/>
              <a:t>; </a:t>
            </a:r>
            <a:r>
              <a:rPr lang="cs-CZ" sz="2000" i="1" dirty="0" err="1"/>
              <a:t>assisted</a:t>
            </a:r>
            <a:r>
              <a:rPr lang="cs-CZ" sz="2000" i="1" dirty="0"/>
              <a:t> </a:t>
            </a:r>
            <a:r>
              <a:rPr lang="cs-CZ" sz="2000" i="1" dirty="0" err="1"/>
              <a:t>dispersal</a:t>
            </a:r>
            <a:r>
              <a:rPr lang="cs-CZ" sz="2000" dirty="0"/>
              <a:t>) a to zejména v případě </a:t>
            </a:r>
            <a:r>
              <a:rPr lang="cs-CZ" sz="2000" b="1" dirty="0"/>
              <a:t>klíčových druhů </a:t>
            </a:r>
            <a:r>
              <a:rPr lang="cs-CZ" sz="2000" dirty="0"/>
              <a:t>a </a:t>
            </a:r>
            <a:r>
              <a:rPr lang="cs-CZ" sz="2000" b="1" dirty="0"/>
              <a:t>ekosystémových inženýrů</a:t>
            </a:r>
            <a:r>
              <a:rPr lang="cs-CZ" sz="2000" dirty="0"/>
              <a:t>. Obnovuje i rozorané (nebo odvodněné a rozorané) přírodní ekosystémy na orné půdě. Někdy vytváří zanikající ekosystémy na úplně nových místech: například v opuštěných lomech nebo na výsypkách (spontánní rekultivace </a:t>
            </a:r>
            <a:r>
              <a:rPr lang="cs-CZ" sz="2000" b="1" dirty="0"/>
              <a:t>přirozenými </a:t>
            </a:r>
            <a:r>
              <a:rPr lang="cs-CZ" sz="2000" b="1" dirty="0" err="1"/>
              <a:t>sukcesními</a:t>
            </a:r>
            <a:r>
              <a:rPr lang="cs-CZ" sz="2000" b="1" dirty="0"/>
              <a:t> procesy</a:t>
            </a:r>
            <a:r>
              <a:rPr lang="cs-CZ" sz="2000" dirty="0"/>
              <a:t>).</a:t>
            </a:r>
          </a:p>
        </p:txBody>
      </p:sp>
      <p:sp>
        <p:nvSpPr>
          <p:cNvPr id="4" name="TextovéPole 3"/>
          <p:cNvSpPr txBox="1">
            <a:spLocks noChangeArrowheads="1"/>
          </p:cNvSpPr>
          <p:nvPr/>
        </p:nvSpPr>
        <p:spPr bwMode="auto">
          <a:xfrm>
            <a:off x="7363752" y="6580818"/>
            <a:ext cx="263749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</a:rPr>
              <a:t>Lysák 2018 </a:t>
            </a:r>
            <a:r>
              <a:rPr kumimoji="0" lang="cs-CZ" altLang="cs-CZ" sz="14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</a:rPr>
              <a:t>Ochrana přírody</a:t>
            </a:r>
          </a:p>
        </p:txBody>
      </p:sp>
      <p:pic>
        <p:nvPicPr>
          <p:cNvPr id="5" name="Obráze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3752" y="3285794"/>
            <a:ext cx="4662023" cy="3264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71136" y="3285793"/>
            <a:ext cx="4352329" cy="3264247"/>
          </a:xfrm>
          <a:prstGeom prst="rect">
            <a:avLst/>
          </a:prstGeom>
        </p:spPr>
      </p:pic>
      <p:sp>
        <p:nvSpPr>
          <p:cNvPr id="9" name="TextovéPole 8"/>
          <p:cNvSpPr txBox="1"/>
          <p:nvPr/>
        </p:nvSpPr>
        <p:spPr>
          <a:xfrm>
            <a:off x="2773680" y="6519263"/>
            <a:ext cx="3291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ekologieobnovy.cz</a:t>
            </a:r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42" y="3285793"/>
            <a:ext cx="2724546" cy="3233470"/>
          </a:xfrm>
          <a:prstGeom prst="rect">
            <a:avLst/>
          </a:prstGeom>
        </p:spPr>
      </p:pic>
      <p:sp>
        <p:nvSpPr>
          <p:cNvPr id="12" name="TextovéPole 11"/>
          <p:cNvSpPr txBox="1"/>
          <p:nvPr/>
        </p:nvSpPr>
        <p:spPr>
          <a:xfrm>
            <a:off x="190663" y="2639462"/>
            <a:ext cx="23867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i="1" dirty="0">
                <a:solidFill>
                  <a:schemeClr val="accent6">
                    <a:lumMod val="75000"/>
                  </a:schemeClr>
                </a:solidFill>
              </a:rPr>
              <a:t>Karel Prach</a:t>
            </a:r>
            <a:r>
              <a:rPr lang="cs-CZ" b="1" dirty="0">
                <a:solidFill>
                  <a:schemeClr val="accent6">
                    <a:lumMod val="75000"/>
                  </a:schemeClr>
                </a:solidFill>
              </a:rPr>
              <a:t>, guru české ekologie obnovy</a:t>
            </a:r>
          </a:p>
        </p:txBody>
      </p:sp>
      <p:sp>
        <p:nvSpPr>
          <p:cNvPr id="13" name="TextovéPole 12"/>
          <p:cNvSpPr txBox="1"/>
          <p:nvPr/>
        </p:nvSpPr>
        <p:spPr>
          <a:xfrm>
            <a:off x="3487408" y="2639462"/>
            <a:ext cx="33041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i="1" dirty="0">
                <a:solidFill>
                  <a:schemeClr val="accent6">
                    <a:lumMod val="75000"/>
                  </a:schemeClr>
                </a:solidFill>
              </a:rPr>
              <a:t>Ivana </a:t>
            </a:r>
            <a:r>
              <a:rPr lang="cs-CZ" b="1" i="1" dirty="0" err="1">
                <a:solidFill>
                  <a:schemeClr val="accent6">
                    <a:lumMod val="75000"/>
                  </a:schemeClr>
                </a:solidFill>
              </a:rPr>
              <a:t>Jongepierová</a:t>
            </a:r>
            <a:r>
              <a:rPr lang="cs-CZ" b="1" dirty="0">
                <a:solidFill>
                  <a:schemeClr val="accent6">
                    <a:lumMod val="75000"/>
                  </a:schemeClr>
                </a:solidFill>
              </a:rPr>
              <a:t> na obnovené bělokarpatské louce</a:t>
            </a:r>
          </a:p>
        </p:txBody>
      </p:sp>
      <p:sp>
        <p:nvSpPr>
          <p:cNvPr id="14" name="TextovéPole 13"/>
          <p:cNvSpPr txBox="1"/>
          <p:nvPr/>
        </p:nvSpPr>
        <p:spPr>
          <a:xfrm>
            <a:off x="8288120" y="2639462"/>
            <a:ext cx="30346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>
                <a:solidFill>
                  <a:schemeClr val="accent6">
                    <a:lumMod val="75000"/>
                  </a:schemeClr>
                </a:solidFill>
              </a:rPr>
              <a:t>slatiniště obnovené zásluhou Filipa Lysáka a Ester </a:t>
            </a:r>
            <a:r>
              <a:rPr lang="cs-CZ" b="1" dirty="0" err="1">
                <a:solidFill>
                  <a:schemeClr val="accent6">
                    <a:lumMod val="75000"/>
                  </a:schemeClr>
                </a:solidFill>
              </a:rPr>
              <a:t>Ekrtové</a:t>
            </a:r>
            <a:endParaRPr lang="cs-CZ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42000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52549" y="1200431"/>
            <a:ext cx="8934994" cy="20467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cs-CZ" dirty="0"/>
              <a:t>Při sdílení jednoho zdroje (zde obecní pastvina; analogií mohou být třeba mezinárodní vody a rybolov,  zemědělské družstvo nebo celá Země) se jednotlivci při jeho využívání snaží maximalizovat svůj osobní užitek*. Rozdělení nákladů a výnosů je nerovné: výnosy sklízí pastevec, který zvětšuje své stádo, kdežto náklady nesou všichni pastevci dohromady. Jako racionální chování všech pastevců se jeví to, které vede k neustálému zvětšování stáda, výsledkem je exploatace zdrojů a zničení pastviny.</a:t>
            </a:r>
          </a:p>
          <a:p>
            <a:pPr algn="r">
              <a:spcAft>
                <a:spcPts val="600"/>
              </a:spcAft>
            </a:pPr>
            <a:r>
              <a:rPr lang="cs-CZ" sz="1400" dirty="0"/>
              <a:t>* Odpovídá to hypotéze „sobeckého genu“, formulované až v roce 1976</a:t>
            </a:r>
          </a:p>
        </p:txBody>
      </p:sp>
      <p:sp>
        <p:nvSpPr>
          <p:cNvPr id="3" name="Obdélník 2"/>
          <p:cNvSpPr/>
          <p:nvPr/>
        </p:nvSpPr>
        <p:spPr>
          <a:xfrm>
            <a:off x="496120" y="86696"/>
            <a:ext cx="830824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rgbClr val="00B050"/>
                </a:solidFill>
              </a:rPr>
              <a:t>1968</a:t>
            </a:r>
          </a:p>
          <a:p>
            <a:r>
              <a:rPr lang="cs-CZ" i="1" dirty="0"/>
              <a:t>Ekolog </a:t>
            </a:r>
            <a:r>
              <a:rPr lang="cs-CZ" i="1" dirty="0" err="1"/>
              <a:t>Garrett</a:t>
            </a:r>
            <a:r>
              <a:rPr lang="cs-CZ" i="1" dirty="0"/>
              <a:t> </a:t>
            </a:r>
            <a:r>
              <a:rPr lang="cs-CZ" i="1" dirty="0" err="1"/>
              <a:t>Hardin</a:t>
            </a:r>
            <a:r>
              <a:rPr lang="cs-CZ" i="1" dirty="0"/>
              <a:t> </a:t>
            </a:r>
            <a:r>
              <a:rPr lang="cs-CZ" dirty="0"/>
              <a:t>napsal dodnes velmi vlivnou esej </a:t>
            </a:r>
            <a:r>
              <a:rPr lang="cs-CZ" b="1" i="1" dirty="0" err="1"/>
              <a:t>Tragedy</a:t>
            </a:r>
            <a:r>
              <a:rPr lang="cs-CZ" b="1" i="1" dirty="0"/>
              <a:t> of </a:t>
            </a:r>
            <a:r>
              <a:rPr lang="cs-CZ" b="1" i="1" dirty="0" err="1"/>
              <a:t>the</a:t>
            </a:r>
            <a:r>
              <a:rPr lang="cs-CZ" b="1" i="1" dirty="0"/>
              <a:t> </a:t>
            </a:r>
            <a:r>
              <a:rPr lang="cs-CZ" b="1" i="1" dirty="0" err="1"/>
              <a:t>Commons</a:t>
            </a:r>
            <a:r>
              <a:rPr lang="cs-CZ" dirty="0"/>
              <a:t> (tragédie obecní pastviny / tragédie občiny)  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11380" y="403451"/>
            <a:ext cx="2143125" cy="2524125"/>
          </a:xfrm>
          <a:prstGeom prst="rect">
            <a:avLst/>
          </a:prstGeom>
        </p:spPr>
      </p:pic>
      <p:sp>
        <p:nvSpPr>
          <p:cNvPr id="8" name="Obdélník 7"/>
          <p:cNvSpPr/>
          <p:nvPr/>
        </p:nvSpPr>
        <p:spPr>
          <a:xfrm>
            <a:off x="2383972" y="4336644"/>
            <a:ext cx="724988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Svante Arrhenius</a:t>
            </a:r>
            <a:r>
              <a:rPr lang="cs-CZ" b="1" dirty="0"/>
              <a:t>, </a:t>
            </a:r>
            <a:r>
              <a:rPr lang="cs-CZ" dirty="0"/>
              <a:t>švédský fyzik a chemik, </a:t>
            </a:r>
            <a:r>
              <a:rPr lang="en-US" dirty="0"/>
              <a:t> </a:t>
            </a:r>
            <a:r>
              <a:rPr lang="cs-CZ" dirty="0"/>
              <a:t>už v roce 1896 ukázal, že koncentrace CO</a:t>
            </a:r>
            <a:r>
              <a:rPr lang="cs-CZ" baseline="-25000" dirty="0"/>
              <a:t>2</a:t>
            </a:r>
            <a:r>
              <a:rPr lang="cs-CZ" dirty="0"/>
              <a:t> v ovzduší kauzálně ovlivňuje teplotu Země a jako první předpověděl, že se Země bude vlivem spalování fosilních paliv (tehdy bylo v počátcích!) oteplovat.</a:t>
            </a:r>
          </a:p>
          <a:p>
            <a:endParaRPr lang="cs-CZ" dirty="0"/>
          </a:p>
          <a:p>
            <a:r>
              <a:rPr lang="cs-CZ" dirty="0"/>
              <a:t>Výpočty </a:t>
            </a:r>
            <a:r>
              <a:rPr lang="cs-CZ" dirty="0" err="1"/>
              <a:t>Arrhenia</a:t>
            </a:r>
            <a:r>
              <a:rPr lang="cs-CZ" dirty="0"/>
              <a:t> pak přímými měřeními potvrdil americký chemik a klimatolog </a:t>
            </a:r>
            <a:r>
              <a:rPr lang="cs-CZ" b="1" dirty="0"/>
              <a:t>Charles David </a:t>
            </a:r>
            <a:r>
              <a:rPr lang="cs-CZ" b="1" dirty="0" err="1"/>
              <a:t>Keeling</a:t>
            </a:r>
            <a:r>
              <a:rPr lang="cs-CZ" dirty="0"/>
              <a:t> v 60. letech 20. století, a až pak se toto téma dostalo do povědomí globální ekologie.</a:t>
            </a:r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486" y="3991842"/>
            <a:ext cx="2119992" cy="2653126"/>
          </a:xfrm>
          <a:prstGeom prst="rect">
            <a:avLst/>
          </a:prstGeom>
        </p:spPr>
      </p:pic>
      <p:sp>
        <p:nvSpPr>
          <p:cNvPr id="10" name="Obdélník 9"/>
          <p:cNvSpPr/>
          <p:nvPr/>
        </p:nvSpPr>
        <p:spPr>
          <a:xfrm>
            <a:off x="2383972" y="3923313"/>
            <a:ext cx="6527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dirty="0">
                <a:solidFill>
                  <a:srgbClr val="00B050"/>
                </a:solidFill>
              </a:rPr>
              <a:t>1896</a:t>
            </a:r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18913" y="3862558"/>
            <a:ext cx="2212519" cy="2782410"/>
          </a:xfrm>
          <a:prstGeom prst="rect">
            <a:avLst/>
          </a:prstGeom>
        </p:spPr>
      </p:pic>
      <p:sp>
        <p:nvSpPr>
          <p:cNvPr id="12" name="TextovéPole 11"/>
          <p:cNvSpPr txBox="1"/>
          <p:nvPr/>
        </p:nvSpPr>
        <p:spPr>
          <a:xfrm>
            <a:off x="701040" y="3354396"/>
            <a:ext cx="106157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solidFill>
                  <a:srgbClr val="FF0000"/>
                </a:solidFill>
              </a:rPr>
              <a:t>Ale nejen oboru ekologie – na stejné lodi se ocitla i geochemie a klimatologie</a:t>
            </a:r>
          </a:p>
        </p:txBody>
      </p:sp>
    </p:spTree>
    <p:extLst>
      <p:ext uri="{BB962C8B-B14F-4D97-AF65-F5344CB8AC3E}">
        <p14:creationId xmlns:p14="http://schemas.microsoft.com/office/powerpoint/2010/main" val="24146366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8612" y="68886"/>
            <a:ext cx="4383273" cy="6413863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7500149" y="6463026"/>
            <a:ext cx="41017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/>
              <a:t>animace grafu: Vojtěch Pecka, a2larm.cz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052" y="4395444"/>
            <a:ext cx="6412775" cy="1472701"/>
          </a:xfrm>
          <a:prstGeom prst="rect">
            <a:avLst/>
          </a:prstGeom>
        </p:spPr>
      </p:pic>
      <p:sp>
        <p:nvSpPr>
          <p:cNvPr id="5" name="Obdélník 4"/>
          <p:cNvSpPr/>
          <p:nvPr/>
        </p:nvSpPr>
        <p:spPr>
          <a:xfrm>
            <a:off x="179613" y="1251747"/>
            <a:ext cx="6595655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To, že spalování fosilních paliv povede k nárůstu globální teploty, tedy věděl už S. </a:t>
            </a:r>
            <a:r>
              <a:rPr lang="cs-CZ" dirty="0" err="1"/>
              <a:t>Arrhenius</a:t>
            </a:r>
            <a:r>
              <a:rPr lang="cs-CZ" dirty="0"/>
              <a:t> v roce 1896. </a:t>
            </a:r>
          </a:p>
          <a:p>
            <a:endParaRPr lang="cs-CZ" dirty="0"/>
          </a:p>
          <a:p>
            <a:r>
              <a:rPr lang="cs-CZ" dirty="0"/>
              <a:t>Na přelomu 70.-80. let 20. století už dokonce existovaly klimatické modely, které se dnes ukazují jako neuvěřitelně přesné: modelování platily ropné společnosti (</a:t>
            </a:r>
            <a:r>
              <a:rPr lang="cs-CZ" dirty="0" err="1"/>
              <a:t>ExxonnMobil</a:t>
            </a:r>
            <a:r>
              <a:rPr lang="cs-CZ" dirty="0"/>
              <a:t>) , ale z pro ně pochopitelných důvodů je nepublikovaly.</a:t>
            </a:r>
          </a:p>
          <a:p>
            <a:endParaRPr lang="cs-CZ" dirty="0"/>
          </a:p>
          <a:p>
            <a:r>
              <a:rPr lang="cs-CZ" dirty="0"/>
              <a:t>Dnes vlastně slouží jako validace toho, že jsou tyto klimatické modely, byť vytvořené jednoduše jako před 40 lety, velmi přesné.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179613" y="262486"/>
            <a:ext cx="6953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>
                <a:solidFill>
                  <a:srgbClr val="FF0000"/>
                </a:solidFill>
              </a:rPr>
              <a:t>Ale nejen oboru ekologie – na stejné lodi se ocitla i geochemie a klimatologie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3796938" y="5526207"/>
            <a:ext cx="26724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/>
              <a:t>Supran</a:t>
            </a:r>
            <a:r>
              <a:rPr lang="cs-CZ" dirty="0"/>
              <a:t> et al. 2023 </a:t>
            </a:r>
            <a:r>
              <a:rPr lang="cs-CZ" i="1" dirty="0"/>
              <a:t>Science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339634" y="6287589"/>
            <a:ext cx="58608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00B050"/>
                </a:solidFill>
              </a:rPr>
              <a:t>K fosilním palivům a oteplování se za chvíli vrátíme.</a:t>
            </a:r>
          </a:p>
        </p:txBody>
      </p:sp>
    </p:spTree>
    <p:extLst>
      <p:ext uri="{BB962C8B-B14F-4D97-AF65-F5344CB8AC3E}">
        <p14:creationId xmlns:p14="http://schemas.microsoft.com/office/powerpoint/2010/main" val="27229328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BD035AA3-8D69-EC7E-0048-64B73E0361E8}"/>
              </a:ext>
            </a:extLst>
          </p:cNvPr>
          <p:cNvSpPr txBox="1"/>
          <p:nvPr/>
        </p:nvSpPr>
        <p:spPr>
          <a:xfrm>
            <a:off x="2555710" y="47725"/>
            <a:ext cx="76271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>
                <a:solidFill>
                  <a:srgbClr val="FF0000"/>
                </a:solidFill>
              </a:rPr>
              <a:t>Člověk proti přírodě? Nebo její součást?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BF508A37-84B1-16EE-D30C-CA1B849BE0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4967" y="2859604"/>
            <a:ext cx="2023869" cy="2815427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37E75245-2A99-9929-F238-CAC9455C682B}"/>
              </a:ext>
            </a:extLst>
          </p:cNvPr>
          <p:cNvSpPr txBox="1"/>
          <p:nvPr/>
        </p:nvSpPr>
        <p:spPr>
          <a:xfrm>
            <a:off x="69669" y="773696"/>
            <a:ext cx="1200041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První ochrana přírody se zaměřovala na divočinu – území bez lidského vlivu; velký důraz na lesy.</a:t>
            </a:r>
          </a:p>
          <a:p>
            <a:endParaRPr lang="cs-CZ" dirty="0"/>
          </a:p>
          <a:p>
            <a:r>
              <a:rPr lang="cs-CZ" dirty="0"/>
              <a:t>Navazovala tak na </a:t>
            </a:r>
            <a:r>
              <a:rPr lang="cs-CZ" b="1" dirty="0"/>
              <a:t>romantismus, </a:t>
            </a:r>
            <a:r>
              <a:rPr lang="cs-CZ" dirty="0"/>
              <a:t>který člověka a přírodu stavil do protikladu; věda ale ještě nic nevěděla o (bezlesých) glaciálech, disturbancích, sukcesi apod.</a:t>
            </a:r>
          </a:p>
          <a:p>
            <a:r>
              <a:rPr lang="cs-CZ" dirty="0"/>
              <a:t>Romantici popisují přírodu jako lesnatou divočinu, bez jakékoli role člověka; toto příchodem člověka zaniká (Alois Jirásek – pověst o praotci Čechovi).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08AC3F1D-D017-2651-3A57-317643719878}"/>
              </a:ext>
            </a:extLst>
          </p:cNvPr>
          <p:cNvSpPr txBox="1"/>
          <p:nvPr/>
        </p:nvSpPr>
        <p:spPr>
          <a:xfrm>
            <a:off x="1012564" y="5722523"/>
            <a:ext cx="26365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b="1" dirty="0"/>
              <a:t>Jean-Jacques Rousseau</a:t>
            </a:r>
            <a:r>
              <a:rPr lang="cs-CZ" dirty="0"/>
              <a:t>, 1712-1778 </a:t>
            </a:r>
          </a:p>
          <a:p>
            <a:pPr algn="ctr"/>
            <a:r>
              <a:rPr lang="cs-CZ" dirty="0"/>
              <a:t>současník Linného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E9EBE142-562D-B2BD-0D44-C63B496BF8DE}"/>
              </a:ext>
            </a:extLst>
          </p:cNvPr>
          <p:cNvSpPr txBox="1"/>
          <p:nvPr/>
        </p:nvSpPr>
        <p:spPr>
          <a:xfrm>
            <a:off x="7429756" y="5099999"/>
            <a:ext cx="4723969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 b="1" dirty="0"/>
              <a:t>Alois Jirásek, 1894</a:t>
            </a:r>
          </a:p>
          <a:p>
            <a:endParaRPr lang="cs-CZ" sz="1800" b="1" dirty="0"/>
          </a:p>
          <a:p>
            <a:r>
              <a:rPr lang="cs-CZ" sz="1600" i="1" dirty="0"/>
              <a:t>… Ohromné pralesy se černaly po horách na pomezí a ze svahů těch hor táhly se široširými pruhy na míle hluboko do země. I tam, uvnitř, rozkládaly se pouště starých, temných hvozdů ……</a:t>
            </a:r>
            <a:endParaRPr lang="cs-CZ" sz="1600" dirty="0"/>
          </a:p>
        </p:txBody>
      </p:sp>
      <p:pic>
        <p:nvPicPr>
          <p:cNvPr id="1028" name="Picture 4" descr="Alois Jirásek – Wikipedie">
            <a:extLst>
              <a:ext uri="{FF2B5EF4-FFF2-40B4-BE49-F238E27FC236}">
                <a16:creationId xmlns:a16="http://schemas.microsoft.com/office/drawing/2014/main" id="{3100F69B-330C-10D1-8A2A-524429420E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3634" y="2884872"/>
            <a:ext cx="2119778" cy="2669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4"/>
          <a:srcRect l="2623" t="8652" r="16753"/>
          <a:stretch/>
        </p:blipFill>
        <p:spPr>
          <a:xfrm>
            <a:off x="4836512" y="2764411"/>
            <a:ext cx="1999388" cy="2910620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08AC3F1D-D017-2651-3A57-317643719878}"/>
              </a:ext>
            </a:extLst>
          </p:cNvPr>
          <p:cNvSpPr txBox="1"/>
          <p:nvPr/>
        </p:nvSpPr>
        <p:spPr>
          <a:xfrm>
            <a:off x="4465156" y="5657671"/>
            <a:ext cx="263652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b="1" dirty="0"/>
              <a:t>William Blake</a:t>
            </a:r>
          </a:p>
          <a:p>
            <a:pPr algn="ctr"/>
            <a:r>
              <a:rPr lang="cs-CZ" dirty="0"/>
              <a:t>1757-1827</a:t>
            </a:r>
          </a:p>
          <a:p>
            <a:pPr algn="ctr"/>
            <a:r>
              <a:rPr lang="cs-CZ" dirty="0"/>
              <a:t>striktně odděloval člověka od přírody </a:t>
            </a:r>
          </a:p>
        </p:txBody>
      </p:sp>
    </p:spTree>
    <p:extLst>
      <p:ext uri="{BB962C8B-B14F-4D97-AF65-F5344CB8AC3E}">
        <p14:creationId xmlns:p14="http://schemas.microsoft.com/office/powerpoint/2010/main" val="14205166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Zástupný symbol pro obsah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8086004" y="557251"/>
            <a:ext cx="3693912" cy="3232550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4619201" y="2022534"/>
            <a:ext cx="2233520" cy="4806462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9417" y="1271753"/>
            <a:ext cx="3309899" cy="5126937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4005944" y="857047"/>
            <a:ext cx="4429844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sz="2000" dirty="0"/>
          </a:p>
          <a:p>
            <a:r>
              <a:rPr lang="cs-CZ" sz="2000" dirty="0"/>
              <a:t>Miliony let trvající koevoluce člověka, jeho kořisti a predátorů a savany jako biomu.</a:t>
            </a:r>
          </a:p>
          <a:p>
            <a:endParaRPr lang="cs-CZ" dirty="0"/>
          </a:p>
        </p:txBody>
      </p:sp>
      <p:pic>
        <p:nvPicPr>
          <p:cNvPr id="7" name="Zástupný symbol pro obsah 3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8032201" y="3050079"/>
            <a:ext cx="2622705" cy="4724927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2A1D5D34-CF10-473F-94A1-3B7C11DEDE26}"/>
              </a:ext>
            </a:extLst>
          </p:cNvPr>
          <p:cNvSpPr txBox="1"/>
          <p:nvPr/>
        </p:nvSpPr>
        <p:spPr>
          <a:xfrm>
            <a:off x="201651" y="124775"/>
            <a:ext cx="7608586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500" dirty="0">
                <a:solidFill>
                  <a:srgbClr val="FF0000"/>
                </a:solidFill>
              </a:rPr>
              <a:t>Jak to ale bylo? Co dnes víme?</a:t>
            </a:r>
          </a:p>
          <a:p>
            <a:r>
              <a:rPr lang="cs-CZ" sz="2500" dirty="0">
                <a:solidFill>
                  <a:srgbClr val="FF0000"/>
                </a:solidFill>
              </a:rPr>
              <a:t>První hominoidi na africké savaně (před 8 miliony lety) </a:t>
            </a:r>
          </a:p>
        </p:txBody>
      </p:sp>
    </p:spTree>
    <p:extLst>
      <p:ext uri="{BB962C8B-B14F-4D97-AF65-F5344CB8AC3E}">
        <p14:creationId xmlns:p14="http://schemas.microsoft.com/office/powerpoint/2010/main" val="38532529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7565793" y="6198513"/>
            <a:ext cx="4301114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200" b="1" dirty="0">
                <a:solidFill>
                  <a:schemeClr val="accent6"/>
                </a:solidFill>
              </a:rPr>
              <a:t>tzv. </a:t>
            </a:r>
            <a:r>
              <a:rPr lang="cs-CZ" sz="2200" b="1" i="1" dirty="0" err="1">
                <a:solidFill>
                  <a:schemeClr val="accent6"/>
                </a:solidFill>
              </a:rPr>
              <a:t>savanové</a:t>
            </a:r>
            <a:r>
              <a:rPr lang="cs-CZ" sz="2200" b="1" i="1" dirty="0">
                <a:solidFill>
                  <a:schemeClr val="accent6"/>
                </a:solidFill>
              </a:rPr>
              <a:t> dědictví</a:t>
            </a:r>
            <a:r>
              <a:rPr lang="cs-CZ" sz="2200" b="1" dirty="0">
                <a:solidFill>
                  <a:schemeClr val="accent6"/>
                </a:solidFill>
              </a:rPr>
              <a:t> v psychologii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424543" y="272142"/>
            <a:ext cx="838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/>
              <a:t>Homo </a:t>
            </a:r>
            <a:r>
              <a:rPr lang="cs-CZ" i="1" dirty="0" err="1"/>
              <a:t>erectus</a:t>
            </a:r>
            <a:r>
              <a:rPr lang="cs-CZ" dirty="0"/>
              <a:t>: před ca 2 miliony let, savana; už migroval do světa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7413" y="873577"/>
            <a:ext cx="2019587" cy="5755823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3682301" y="1186542"/>
            <a:ext cx="82702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/>
              <a:t>Homo sapiens</a:t>
            </a:r>
            <a:r>
              <a:rPr lang="cs-CZ" dirty="0"/>
              <a:t>: před ca 200.000 lety, rovněž savana; postupná kolonizace světa</a:t>
            </a:r>
            <a:r>
              <a:rPr lang="cs-CZ" b="1" dirty="0"/>
              <a:t> během posledního glaciálu</a:t>
            </a:r>
            <a:r>
              <a:rPr lang="cs-CZ" dirty="0"/>
              <a:t>, naposled Amerika (průchozí </a:t>
            </a:r>
            <a:r>
              <a:rPr lang="cs-CZ" dirty="0" err="1"/>
              <a:t>Beringie</a:t>
            </a:r>
            <a:r>
              <a:rPr lang="cs-CZ" dirty="0"/>
              <a:t>): vyhubení </a:t>
            </a:r>
            <a:r>
              <a:rPr lang="cs-CZ" dirty="0" err="1"/>
              <a:t>herbivorů</a:t>
            </a:r>
            <a:r>
              <a:rPr lang="cs-CZ" dirty="0"/>
              <a:t> (absence vzájemné koevoluce; vlastně biologická invaze) </a:t>
            </a: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2301" y="2268145"/>
            <a:ext cx="8063383" cy="3772095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6340122" y="4225624"/>
            <a:ext cx="857092" cy="369332"/>
          </a:xfrm>
          <a:prstGeom prst="rect">
            <a:avLst/>
          </a:prstGeom>
          <a:solidFill>
            <a:schemeClr val="bg1">
              <a:alpha val="47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rgbClr val="0000FF"/>
                </a:solidFill>
              </a:rPr>
              <a:t>glaciál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8124683" y="2529559"/>
            <a:ext cx="857092" cy="369332"/>
          </a:xfrm>
          <a:prstGeom prst="rect">
            <a:avLst/>
          </a:prstGeom>
          <a:solidFill>
            <a:schemeClr val="bg1">
              <a:alpha val="47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rgbClr val="0000FF"/>
                </a:solidFill>
              </a:rPr>
              <a:t>glaciál</a:t>
            </a:r>
          </a:p>
        </p:txBody>
      </p:sp>
    </p:spTree>
    <p:extLst>
      <p:ext uri="{BB962C8B-B14F-4D97-AF65-F5344CB8AC3E}">
        <p14:creationId xmlns:p14="http://schemas.microsoft.com/office/powerpoint/2010/main" val="492932029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1927</TotalTime>
  <Words>5585</Words>
  <Application>Microsoft Office PowerPoint</Application>
  <PresentationFormat>Širokoúhlá obrazovka</PresentationFormat>
  <Paragraphs>391</Paragraphs>
  <Slides>45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45</vt:i4>
      </vt:variant>
    </vt:vector>
  </HeadingPairs>
  <TitlesOfParts>
    <vt:vector size="49" baseType="lpstr">
      <vt:lpstr>Arial</vt:lpstr>
      <vt:lpstr>Calibri</vt:lpstr>
      <vt:lpstr>Calibri Light</vt:lpstr>
      <vt:lpstr>Motiv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Biosféra</dc:title>
  <dc:creator>reviewer</dc:creator>
  <cp:lastModifiedBy>reviewer</cp:lastModifiedBy>
  <cp:revision>205</cp:revision>
  <dcterms:created xsi:type="dcterms:W3CDTF">2023-10-31T09:16:14Z</dcterms:created>
  <dcterms:modified xsi:type="dcterms:W3CDTF">2024-09-15T08:24:10Z</dcterms:modified>
</cp:coreProperties>
</file>