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sldIdLst>
    <p:sldId id="337" r:id="rId2"/>
    <p:sldId id="338" r:id="rId3"/>
    <p:sldId id="343" r:id="rId4"/>
    <p:sldId id="339" r:id="rId5"/>
    <p:sldId id="340" r:id="rId6"/>
    <p:sldId id="257" r:id="rId7"/>
    <p:sldId id="283" r:id="rId8"/>
    <p:sldId id="341" r:id="rId9"/>
    <p:sldId id="383" r:id="rId10"/>
    <p:sldId id="259" r:id="rId11"/>
    <p:sldId id="349" r:id="rId12"/>
    <p:sldId id="346" r:id="rId13"/>
    <p:sldId id="298" r:id="rId14"/>
    <p:sldId id="355" r:id="rId15"/>
    <p:sldId id="342" r:id="rId16"/>
    <p:sldId id="358" r:id="rId17"/>
    <p:sldId id="361" r:id="rId18"/>
    <p:sldId id="362" r:id="rId19"/>
    <p:sldId id="363" r:id="rId20"/>
    <p:sldId id="357" r:id="rId21"/>
    <p:sldId id="359" r:id="rId22"/>
    <p:sldId id="299" r:id="rId23"/>
    <p:sldId id="364" r:id="rId24"/>
    <p:sldId id="300" r:id="rId25"/>
    <p:sldId id="365" r:id="rId26"/>
    <p:sldId id="366" r:id="rId27"/>
    <p:sldId id="367" r:id="rId28"/>
    <p:sldId id="384" r:id="rId29"/>
    <p:sldId id="291" r:id="rId30"/>
    <p:sldId id="368" r:id="rId31"/>
    <p:sldId id="269" r:id="rId32"/>
    <p:sldId id="369" r:id="rId33"/>
    <p:sldId id="370" r:id="rId34"/>
    <p:sldId id="382" r:id="rId35"/>
    <p:sldId id="377" r:id="rId36"/>
    <p:sldId id="385" r:id="rId37"/>
  </p:sldIdLst>
  <p:sldSz cx="9144000" cy="6858000" type="screen4x3"/>
  <p:notesSz cx="6854825" cy="97488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28" autoAdjust="0"/>
    <p:restoredTop sz="94660"/>
  </p:normalViewPr>
  <p:slideViewPr>
    <p:cSldViewPr>
      <p:cViewPr varScale="1">
        <p:scale>
          <a:sx n="83" d="100"/>
          <a:sy n="83" d="100"/>
        </p:scale>
        <p:origin x="14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Se&#353;it1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9892463255656692E-2"/>
          <c:y val="0.18244470127157147"/>
          <c:w val="0.56569461156342793"/>
          <c:h val="0.69451637509703923"/>
        </c:manualLayout>
      </c:layout>
      <c:pieChart>
        <c:varyColors val="1"/>
        <c:ser>
          <c:idx val="0"/>
          <c:order val="0"/>
          <c:explosion val="35"/>
          <c:dPt>
            <c:idx val="0"/>
            <c:bubble3D val="0"/>
            <c:spPr>
              <a:solidFill>
                <a:schemeClr val="accent5"/>
              </a:solidFill>
            </c:spPr>
            <c:extLst>
              <c:ext xmlns:c16="http://schemas.microsoft.com/office/drawing/2014/chart" uri="{C3380CC4-5D6E-409C-BE32-E72D297353CC}">
                <c16:uniqueId val="{00000001-06F7-4AC9-95F4-BF9903B4B7B6}"/>
              </c:ext>
            </c:extLst>
          </c:dPt>
          <c:dPt>
            <c:idx val="1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6F7-4AC9-95F4-BF9903B4B7B6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06F7-4AC9-95F4-BF9903B4B7B6}"/>
              </c:ext>
            </c:extLst>
          </c:dPt>
          <c:cat>
            <c:strRef>
              <c:f>List1!$A$4:$A$6</c:f>
              <c:strCache>
                <c:ptCount val="3"/>
                <c:pt idx="0">
                  <c:v>moře a oceány</c:v>
                </c:pt>
                <c:pt idx="1">
                  <c:v>ledovce, podzemní voda</c:v>
                </c:pt>
                <c:pt idx="2">
                  <c:v>řeky, jezera</c:v>
                </c:pt>
              </c:strCache>
            </c:strRef>
          </c:cat>
          <c:val>
            <c:numRef>
              <c:f>List1!$B$4:$B$6</c:f>
              <c:numCache>
                <c:formatCode>General</c:formatCode>
                <c:ptCount val="3"/>
                <c:pt idx="0">
                  <c:v>97.5</c:v>
                </c:pt>
                <c:pt idx="1">
                  <c:v>2.25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F7-4AC9-95F4-BF9903B4B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648817061864329"/>
          <c:y val="2.9569495578729881E-2"/>
          <c:w val="0.33779199475065619"/>
          <c:h val="0.96432628142814569"/>
        </c:manualLayout>
      </c:layout>
      <c:overlay val="0"/>
      <c:txPr>
        <a:bodyPr/>
        <a:lstStyle/>
        <a:p>
          <a:pPr>
            <a:defRPr sz="16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0.34742</cdr:x>
      <cdr:y>0.04763</cdr:y>
    </cdr:from>
    <cdr:to>
      <cdr:x>0.35687</cdr:x>
      <cdr:y>0.15977</cdr:y>
    </cdr:to>
    <cdr:sp macro="" textlink="">
      <cdr:nvSpPr>
        <cdr:cNvPr id="2" name="Šipka dolů 1"/>
        <cdr:cNvSpPr/>
      </cdr:nvSpPr>
      <cdr:spPr>
        <a:xfrm xmlns:a="http://schemas.openxmlformats.org/drawingml/2006/main">
          <a:off x="1681311" y="188640"/>
          <a:ext cx="45719" cy="444123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solidFill>
            <a:srgbClr val="007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02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31838"/>
            <a:ext cx="4872037" cy="3654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30738"/>
            <a:ext cx="5026025" cy="438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1475"/>
            <a:ext cx="29702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61475"/>
            <a:ext cx="297021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30423CA-7630-463C-9103-9C71364A642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423CA-7630-463C-9103-9C71364A6428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85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9D162-E6AB-4884-96C0-FA45C803D8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842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B7862-A8B6-4289-A1CC-B98A8F5C276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794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E9AEC-4C08-4A7E-9A29-45106FD297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675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D8EBD-5827-4C52-9EB2-05F4BD3B04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7839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9FEAA-FE1D-4C9F-BA09-0A070249B8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8628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517E2-181D-49D5-A319-372FF0C25C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6422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7076B-3887-4200-B0E6-7C6B2E4765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87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23081-7745-42D6-B674-85269EF1C21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298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63B79-F641-4E28-9553-664B1B04092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9469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D8E2E-ADF4-435D-903E-67F7449F5E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161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01DB3-BEA5-4452-9F04-EECD243D99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415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B0E22E1-D8C8-4044-8E0A-BD09ADD15EE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9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1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95536" y="1412776"/>
            <a:ext cx="8172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</a:p>
          <a:p>
            <a:pPr algn="ctr"/>
            <a:endParaRPr lang="cs-CZ" sz="8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8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kvatické</a:t>
            </a:r>
            <a:r>
              <a:rPr lang="cs-CZ" sz="80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  <a:endParaRPr lang="cs-CZ" sz="8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96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0F55A4-3763-4B50-9279-B564D3E5566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1691680" y="0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cs-CZ" sz="28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hemické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95936" y="52322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salinita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643"/>
            <a:ext cx="9108504" cy="44403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53200" y="1360643"/>
            <a:ext cx="236301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Agency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5657671"/>
            <a:ext cx="892899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Odráží geologické podloží (moře, ale i </a:t>
            </a:r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slané prameny a </a:t>
            </a:r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slaná jezera </a:t>
            </a:r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souši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), polohu, stáří moře, mořské proudy,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estuarie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… ionty tvořící 99% hmotnosti mořské soli: chloridy, sodík, sírany, hořčík, vápník, draslík.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752" y="0"/>
            <a:ext cx="9162752" cy="922114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salinita =  vyšší osmotický tlak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3226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22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0850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143000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proto jsou potřeba adaptace, zejména u mořských obratlovců, protože ti vznikli ve sladkých vodách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043608" y="1340768"/>
            <a:ext cx="6931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mořská ryba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sladkovodní ryba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5589240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ztrácí vodu osmózou,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pijí mořskou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vodu, vylučují sůl, tvoří málo moči, která je mírně slaná.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043589" y="5589239"/>
            <a:ext cx="4104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získávají vodu osmózou, nepijí, přijímají sůl žábrami, tvoří hodně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hypotonické moči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4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498542"/>
            <a:ext cx="3168650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1" y="2481348"/>
            <a:ext cx="3956050" cy="200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>
          <a:xfrm>
            <a:off x="774407" y="188640"/>
            <a:ext cx="7772400" cy="1143000"/>
          </a:xfrm>
        </p:spPr>
        <p:txBody>
          <a:bodyPr/>
          <a:lstStyle/>
          <a:p>
            <a:r>
              <a:rPr lang="en-GB" altLang="cs-CZ" sz="4000" b="1" dirty="0" smtClean="0">
                <a:solidFill>
                  <a:schemeClr val="tx1"/>
                </a:solidFill>
              </a:rPr>
              <a:t/>
            </a:r>
            <a:br>
              <a:rPr lang="en-GB" altLang="cs-CZ" sz="4000" b="1" dirty="0" smtClean="0">
                <a:solidFill>
                  <a:schemeClr val="tx1"/>
                </a:solidFill>
              </a:rPr>
            </a:br>
            <a:endParaRPr lang="en-GB" altLang="cs-CZ" sz="4000" b="1" dirty="0" smtClean="0">
              <a:solidFill>
                <a:schemeClr val="tx1"/>
              </a:solidFill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2263" y="5373216"/>
            <a:ext cx="912173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diadromní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mezi sladkou a mořskou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vodou)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katadromní 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ze sladké do mořské vody za účelem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rozmnožování)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anadromní 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z mořské vody do sladké za účelem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rozmnožování)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400" b="1" dirty="0" err="1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amphidromní</a:t>
            </a:r>
            <a:r>
              <a:rPr lang="cs-CZ" altLang="cs-CZ" sz="1400" b="1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migrace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(migrace mezi sladkou a mořskou vodou během života </a:t>
            </a:r>
            <a:r>
              <a:rPr lang="cs-CZ" altLang="cs-CZ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 ne </a:t>
            </a:r>
            <a:r>
              <a:rPr lang="cs-CZ" altLang="cs-CZ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účelem rozmnožování)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 bwMode="auto">
          <a:xfrm>
            <a:off x="-54264" y="29875"/>
            <a:ext cx="925252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cs-CZ" sz="2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 ale co ryby, které se vyskytují v obou prostředích?</a:t>
            </a:r>
          </a:p>
          <a:p>
            <a:endParaRPr lang="cs-CZ" sz="28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6512" y="789342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Takových druhů je 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málo. Buď jsou euryhalinní a dokáží přepínat mezi fyziologickými režimy (mají různé typy buněk), za cenu pomalejšího růstu, nebo jsou tažné (</a:t>
            </a:r>
            <a:r>
              <a:rPr 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cyklicky </a:t>
            </a:r>
            <a:r>
              <a:rPr lang="cs-CZ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euryhalinní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v průběhu ontogenetického vývoje přepínají z </a:t>
            </a:r>
            <a:r>
              <a:rPr lang="cs-CZ" sz="22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hyperosmotické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kern="0" dirty="0">
                <a:latin typeface="Calibri" panose="020F0502020204030204" pitchFamily="34" charset="0"/>
                <a:cs typeface="Calibri" panose="020F0502020204030204" pitchFamily="34" charset="0"/>
              </a:rPr>
              <a:t>osmoregulace na </a:t>
            </a:r>
            <a:r>
              <a:rPr lang="cs-CZ" sz="22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hypoosmotickou</a:t>
            </a:r>
            <a:r>
              <a:rPr lang="cs-CZ" sz="22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A550D4-54FC-49B8-B3C3-168F0A198872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4150927" y="-4680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0" y="533349"/>
            <a:ext cx="913323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Důležitý faktor, stejně jako v </a:t>
            </a:r>
            <a:r>
              <a:rPr 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půdě. </a:t>
            </a:r>
            <a:r>
              <a:rPr lang="cs-CZ" sz="23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Biotopy bazických a kyselých vod se zásadně liší svými druhy.</a:t>
            </a:r>
            <a:r>
              <a:rPr 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23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Ale co je to vlastně pH? </a:t>
            </a:r>
            <a:r>
              <a:rPr lang="cs-CZ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to kauzální nebo spíš zprostředkovaně kauzální faktor?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455554" y="176802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 = - log (H</a:t>
            </a:r>
            <a:r>
              <a:rPr lang="cs-CZ" baseline="30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7" name="Ovál 6"/>
          <p:cNvSpPr/>
          <p:nvPr/>
        </p:nvSpPr>
        <p:spPr bwMode="auto">
          <a:xfrm>
            <a:off x="4859710" y="1606998"/>
            <a:ext cx="360362" cy="741882"/>
          </a:xfrm>
          <a:prstGeom prst="ellipse">
            <a:avLst/>
          </a:prstGeom>
          <a:noFill/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 bwMode="auto">
          <a:xfrm flipH="1">
            <a:off x="3819343" y="2348880"/>
            <a:ext cx="1032871" cy="3668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Přímá spojnice se šipkou 13"/>
          <p:cNvCxnSpPr/>
          <p:nvPr/>
        </p:nvCxnSpPr>
        <p:spPr bwMode="auto">
          <a:xfrm>
            <a:off x="5220072" y="2346495"/>
            <a:ext cx="1036298" cy="3347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ovéPole 14"/>
          <p:cNvSpPr txBox="1"/>
          <p:nvPr/>
        </p:nvSpPr>
        <p:spPr>
          <a:xfrm>
            <a:off x="179512" y="2680887"/>
            <a:ext cx="475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půdě a ve vodě </a:t>
            </a:r>
            <a:r>
              <a:rPr lang="cs-CZ" sz="18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semiterestrického</a:t>
            </a:r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  <a:p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(minulá přednáška)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233062" y="2682959"/>
            <a:ext cx="2519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</a:t>
            </a:r>
            <a:r>
              <a:rPr lang="cs-CZ" sz="18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akvatickém</a:t>
            </a:r>
            <a:r>
              <a:rPr lang="cs-CZ" sz="1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0763" y="3416428"/>
            <a:ext cx="4264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mobilizace Al, případně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v půdě</a:t>
            </a:r>
          </a:p>
          <a:p>
            <a:pPr marL="342900" indent="-34290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změna formy dusíku</a:t>
            </a:r>
          </a:p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    ovlivnění příjmu kationtů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11" y="5019475"/>
            <a:ext cx="3850389" cy="17375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683393" y="3150877"/>
            <a:ext cx="464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- jako v půdě: rozpustnost kovů, změna forem dusíku, ovlivnění příjmu kationtů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00790" y="3800919"/>
            <a:ext cx="4277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navíc: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ovlivnění </a:t>
            </a:r>
            <a:r>
              <a:rPr 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chemosenzorických</a:t>
            </a:r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funkcí vodních živočichů 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4660798" y="4561896"/>
            <a:ext cx="427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uhličitanová rovnováha</a:t>
            </a:r>
            <a:endParaRPr 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120385" y="5187378"/>
            <a:ext cx="4248472" cy="156966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Stejně jako u půdy: </a:t>
            </a:r>
            <a:r>
              <a:rPr lang="cs-CZ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bazifilní</a:t>
            </a:r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acidofilní organizmy; </a:t>
            </a:r>
            <a:r>
              <a:rPr lang="cs-CZ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stenoiontní</a:t>
            </a:r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euryiontní</a:t>
            </a:r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organizmy; vztah pH a diverzity</a:t>
            </a:r>
          </a:p>
        </p:txBody>
      </p:sp>
    </p:spTree>
    <p:extLst>
      <p:ext uri="{BB962C8B-B14F-4D97-AF65-F5344CB8AC3E}">
        <p14:creationId xmlns:p14="http://schemas.microsoft.com/office/powerpoint/2010/main" val="62721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9" grpId="0"/>
      <p:bldP spid="17" grpId="0"/>
      <p:bldP spid="4" grpId="0"/>
      <p:bldP spid="8" grpId="0"/>
      <p:bldP spid="21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15</a:t>
            </a:fld>
            <a:endParaRPr lang="cs-CZ" alt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254053"/>
            <a:ext cx="8457036" cy="56345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875182" y="62702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mořská voda: pH 8,1-8,3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880831" y="33327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salinita = vyšší pH</a:t>
            </a:r>
          </a:p>
        </p:txBody>
      </p:sp>
    </p:spTree>
    <p:extLst>
      <p:ext uri="{BB962C8B-B14F-4D97-AF65-F5344CB8AC3E}">
        <p14:creationId xmlns:p14="http://schemas.microsoft.com/office/powerpoint/2010/main" val="124806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69E220-0020-474C-A89A-EFC1ED943CA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0" y="-41099"/>
            <a:ext cx="9108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chemické látky jako zdroje</a:t>
            </a:r>
          </a:p>
          <a:p>
            <a:pPr algn="ctr"/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uhlík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-25207" y="812770"/>
            <a:ext cx="91692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Rostliny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(cévnaté rostliny, řasy): potřebují oxid uhličitý jako zdroj pro fotosyntézu; v terestrickém prostředí jej získávají z ovzduší, v </a:t>
            </a:r>
            <a:r>
              <a:rPr 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akvatickém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 vody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45166"/>
            <a:ext cx="6045104" cy="272797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69411" y="1682353"/>
            <a:ext cx="37696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Pozor! Uhličitanová rovnováha!</a:t>
            </a:r>
          </a:p>
        </p:txBody>
      </p:sp>
      <p:cxnSp>
        <p:nvCxnSpPr>
          <p:cNvPr id="8" name="Přímá spojnice se šipkou 7"/>
          <p:cNvCxnSpPr/>
          <p:nvPr/>
        </p:nvCxnSpPr>
        <p:spPr bwMode="auto">
          <a:xfrm flipH="1" flipV="1">
            <a:off x="3779912" y="4797152"/>
            <a:ext cx="1296144" cy="8363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ovéPole 10"/>
          <p:cNvSpPr txBox="1"/>
          <p:nvPr/>
        </p:nvSpPr>
        <p:spPr>
          <a:xfrm>
            <a:off x="5316066" y="4781163"/>
            <a:ext cx="3456384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jen málo rostlin umí využít HCO</a:t>
            </a:r>
            <a:r>
              <a:rPr lang="cs-CZ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22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pro fotosyntézu! Nedostatek volného CO</a:t>
            </a:r>
            <a:r>
              <a:rPr lang="cs-CZ" sz="22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79512" y="5337936"/>
            <a:ext cx="1944216" cy="145816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48311" y="6538371"/>
            <a:ext cx="18293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www.co2akvaristika.cz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384" y="5385922"/>
            <a:ext cx="1229488" cy="1410176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365688" y="6632179"/>
            <a:ext cx="720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077658" y="5061467"/>
            <a:ext cx="1802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Elodea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canadensis</a:t>
            </a:r>
            <a:endParaRPr lang="cs-CZ" sz="16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5328245" y="5953011"/>
            <a:ext cx="38519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možná limitace oxidem uhličitým! Akvaristé znají …</a:t>
            </a:r>
          </a:p>
        </p:txBody>
      </p:sp>
    </p:spTree>
    <p:extLst>
      <p:ext uri="{BB962C8B-B14F-4D97-AF65-F5344CB8AC3E}">
        <p14:creationId xmlns:p14="http://schemas.microsoft.com/office/powerpoint/2010/main" val="15017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17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355976" y="39869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uhlík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702378"/>
            <a:ext cx="9133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živočichové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: neumí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fotosyntetizovat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, ale jsou z 95% tvořeny organickými (uhlíkatými) látkami. Uhlík přijímají konzumací rostlin, a v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akvatickém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prostředí ve velké míře i přijímáním rozpuštěného organického uhlíku (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dissolved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organic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carbon</a:t>
            </a:r>
            <a:r>
              <a:rPr lang="cs-CZ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: DOC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-1" y="2550616"/>
            <a:ext cx="507605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Jsou to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organické sloučeniny a částice o velikosti 0.22-0.7 µm, často organické kyseliny vznikající rozkladem odumřelých rostlin a živočichů, jak přímo ve vodě, tak i na souši (splachy) nebo v sedimentech pod vodním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sloupcem.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 váže 662 </a:t>
            </a:r>
            <a:r>
              <a:rPr lang="cs-CZ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gigatun</a:t>
            </a:r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uhlíku (861 je lesích; 600 v rašelině; podobná hodnota v atmosféře)</a:t>
            </a:r>
            <a:endParaRPr lang="cs-CZ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5220072" y="2060849"/>
            <a:ext cx="3528392" cy="4559186"/>
            <a:chOff x="2051720" y="649265"/>
            <a:chExt cx="4588768" cy="5827735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649265"/>
              <a:ext cx="4588768" cy="5827735"/>
            </a:xfrm>
            <a:prstGeom prst="rect">
              <a:avLst/>
            </a:prstGeom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776" y="3429000"/>
              <a:ext cx="1713874" cy="1285406"/>
            </a:xfrm>
            <a:prstGeom prst="rect">
              <a:avLst/>
            </a:prstGeom>
          </p:spPr>
        </p:pic>
        <p:cxnSp>
          <p:nvCxnSpPr>
            <p:cNvPr id="10" name="Zakřivená spojnice 9"/>
            <p:cNvCxnSpPr/>
            <p:nvPr/>
          </p:nvCxnSpPr>
          <p:spPr bwMode="auto">
            <a:xfrm rot="10800000" flipV="1">
              <a:off x="4499992" y="5420237"/>
              <a:ext cx="668551" cy="628700"/>
            </a:xfrm>
            <a:prstGeom prst="curvedConnector3">
              <a:avLst>
                <a:gd name="adj1" fmla="val 52630"/>
              </a:avLst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Zakřivená spojnice 10"/>
            <p:cNvCxnSpPr/>
            <p:nvPr/>
          </p:nvCxnSpPr>
          <p:spPr bwMode="auto">
            <a:xfrm rot="16200000" flipH="1">
              <a:off x="3487298" y="5296625"/>
              <a:ext cx="605709" cy="55558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  <a:headEnd type="none" w="med" len="med"/>
              <a:tailEnd type="triangle"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7268279" y="2046419"/>
            <a:ext cx="150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microbiální</a:t>
            </a:r>
            <a:r>
              <a:rPr lang="cs-CZ" sz="18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smyčka (</a:t>
            </a:r>
            <a:r>
              <a:rPr lang="cs-CZ" sz="1800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loop</a:t>
            </a:r>
            <a:r>
              <a:rPr lang="cs-CZ" sz="18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131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C5630BC-C9CF-43D4-86A2-1FAF2268A083}" type="slidenum">
              <a:rPr lang="cs-CZ" altLang="cs-CZ" sz="1400"/>
              <a:pPr/>
              <a:t>18</a:t>
            </a:fld>
            <a:endParaRPr lang="cs-CZ" altLang="cs-CZ" sz="1400"/>
          </a:p>
        </p:txBody>
      </p:sp>
      <p:sp>
        <p:nvSpPr>
          <p:cNvPr id="5" name="TextovéPole 4"/>
          <p:cNvSpPr txBox="1"/>
          <p:nvPr/>
        </p:nvSpPr>
        <p:spPr>
          <a:xfrm>
            <a:off x="0" y="105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rozpuštěné živiny (dusík, fosfor, draslík)</a:t>
            </a:r>
          </a:p>
          <a:p>
            <a:pPr algn="ctr"/>
            <a:endParaRPr lang="cs-CZ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zdroj pro růst (produkci) rostlin, a sekundárně i pro živočichy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-15665" y="1924391"/>
            <a:ext cx="91200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oligotrofní vody: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chudé N, P, K. Malá produktivita = málo řas, řídká vegetace (parožnatky), 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pomalé přibývání usazenin na dně (sedimentů), dobrá průhlednost, dostatek kyslíku.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Extrémně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neúživné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vodní biotopy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se označují jako </a:t>
            </a:r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ultraoligotrofní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Někdy mají ale hodně vápníku (kalk-oligotrofní).</a:t>
            </a:r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mezotrofní</a:t>
            </a:r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mírně zvýšené množství živin, bujnější, druhově bohatší vegetace</a:t>
            </a:r>
          </a:p>
          <a:p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eutrofní: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hodně živin, velká produktivita (hlavně řasy a sinice – </a:t>
            </a:r>
            <a:r>
              <a:rPr lang="cs-CZ" sz="2100" i="1" dirty="0">
                <a:latin typeface="Calibri" panose="020F0502020204030204" pitchFamily="34" charset="0"/>
                <a:cs typeface="Calibri" panose="020F0502020204030204" pitchFamily="34" charset="0"/>
              </a:rPr>
              <a:t>vodní květ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),  nedostatek kyslíku (v noci, kdy řasy dýchají), toxiny sinic živinami bohaté až toxické sedimenty. Vyšší stupně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eutrofie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se označují </a:t>
            </a:r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polytrofie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hypertrofie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dystrofní</a:t>
            </a:r>
            <a:r>
              <a:rPr lang="cs-CZ" sz="21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ultraoligotrofní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voda, která je kyselá a zakalená (neprůhledná). Zakalení způsobují </a:t>
            </a:r>
            <a:r>
              <a:rPr lang="cs-CZ" sz="2100" dirty="0" err="1">
                <a:latin typeface="Calibri" panose="020F0502020204030204" pitchFamily="34" charset="0"/>
                <a:cs typeface="Calibri" panose="020F0502020204030204" pitchFamily="34" charset="0"/>
              </a:rPr>
              <a:t>huminové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 kyseliny (rozpuštěný organický uhlík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), které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se usazují na dně.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100" dirty="0">
                <a:latin typeface="Calibri" panose="020F0502020204030204" pitchFamily="34" charset="0"/>
                <a:cs typeface="Calibri" panose="020F0502020204030204" pitchFamily="34" charset="0"/>
              </a:rPr>
              <a:t>Ohrožené, s řadou vzácných druhů (rašeliništní jezírka</a:t>
            </a:r>
            <a:r>
              <a:rPr 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). Produkce malá.</a:t>
            </a:r>
            <a:endParaRPr 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8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73" y="2804103"/>
            <a:ext cx="3528392" cy="4053897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 bwMode="auto">
          <a:xfrm>
            <a:off x="4572000" y="2771929"/>
            <a:ext cx="0" cy="39604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ovéPole 6"/>
          <p:cNvSpPr txBox="1"/>
          <p:nvPr/>
        </p:nvSpPr>
        <p:spPr>
          <a:xfrm>
            <a:off x="4824028" y="2804103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gradient N, P, K, případně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minerálů (Ca, Mg),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ve vodonosných vrstvách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</a:p>
          <a:p>
            <a:pPr marL="342900" indent="-342900">
              <a:buFontTx/>
              <a:buChar char="-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čas: vývoj od mladých po stará jezera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</a:p>
          <a:p>
            <a:pPr marL="342900" indent="-342900">
              <a:buFontTx/>
              <a:buChar char="-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gradient znečištění vod lidskými aktivitami (proces eutrofizace)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-10763" y="6530426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eebly.com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282" y="75634"/>
            <a:ext cx="2549718" cy="183971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716016" y="4462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dystrofní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jezírko</a:t>
            </a:r>
          </a:p>
        </p:txBody>
      </p:sp>
    </p:spTree>
    <p:extLst>
      <p:ext uri="{BB962C8B-B14F-4D97-AF65-F5344CB8AC3E}">
        <p14:creationId xmlns:p14="http://schemas.microsoft.com/office/powerpoint/2010/main" val="20702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43808" y="99331"/>
            <a:ext cx="3591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 jako zdroj i stresor</a:t>
            </a:r>
            <a:endParaRPr lang="cs-CZ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" y="1429033"/>
            <a:ext cx="2890550" cy="19302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6089" b="1"/>
          <a:stretch/>
        </p:blipFill>
        <p:spPr>
          <a:xfrm>
            <a:off x="2966757" y="1429033"/>
            <a:ext cx="2022495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8086"/>
          <a:stretch/>
        </p:blipFill>
        <p:spPr>
          <a:xfrm>
            <a:off x="7083452" y="1429033"/>
            <a:ext cx="1921150" cy="19483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1930" r="20689"/>
          <a:stretch/>
        </p:blipFill>
        <p:spPr>
          <a:xfrm>
            <a:off x="5035968" y="1432709"/>
            <a:ext cx="2000768" cy="196957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568" y="3789040"/>
            <a:ext cx="2592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nedostatku </a:t>
            </a:r>
          </a:p>
          <a:p>
            <a:pPr algn="ctr"/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(limituje produkci, druhy o ni soupeří)</a:t>
            </a:r>
          </a:p>
          <a:p>
            <a:pPr algn="ctr"/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modeluje povrch!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xerické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628311" y="3782748"/>
            <a:ext cx="2483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střední úroveň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(druhy o ni soupeří, ale produkci příliš nelimituje, druhy nemají adaptace na sucho ani přemokření)  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153539" y="3782748"/>
            <a:ext cx="214437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 nadbytku</a:t>
            </a: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ruhy mají adaptace na nadbytek vody v půdě (málo kyslíku: </a:t>
            </a:r>
            <a:r>
              <a:rPr lang="cs-CZ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anoxia</a:t>
            </a:r>
            <a:r>
              <a:rPr lang="cs-CZ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patogeny apod.)</a:t>
            </a: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mokřadní prostředí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297914" y="3598081"/>
            <a:ext cx="201622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tvoří celé prostředí</a:t>
            </a:r>
          </a:p>
          <a:p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druhy mají adaptace na život ve vodním sloupci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vodní 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prostředí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494589" y="99237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terestrické prostředí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005325" y="623042"/>
            <a:ext cx="2223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040601" y="608701"/>
            <a:ext cx="196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</p:spTree>
    <p:extLst>
      <p:ext uri="{BB962C8B-B14F-4D97-AF65-F5344CB8AC3E}">
        <p14:creationId xmlns:p14="http://schemas.microsoft.com/office/powerpoint/2010/main" val="123909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995936" y="-35909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kyslík</a:t>
            </a:r>
          </a:p>
        </p:txBody>
      </p:sp>
      <p:sp>
        <p:nvSpPr>
          <p:cNvPr id="3" name="Obdélník 2"/>
          <p:cNvSpPr/>
          <p:nvPr/>
        </p:nvSpPr>
        <p:spPr>
          <a:xfrm>
            <a:off x="3511219" y="487311"/>
            <a:ext cx="21215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kyslík zdroj?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1160740"/>
            <a:ext cx="91440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Setkáte se s různou odpovědí v různých učebnicích. Kyslík je nezbytný pro život rostlin i živočichů (dýchání), rostliny jej zároveň produkují při fotosyntéze jako odpadní produkt; potřebují víc uhlíku vyrobit než „prodýchat“ (viz světelný kompenzační bod v přednášce o světle).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Proč by neměl být zdrojem v pravém slova smyslu? </a:t>
            </a:r>
          </a:p>
          <a:p>
            <a:endParaRPr lang="cs-CZ" sz="2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LcParenBoth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je nevyčerpatelný</a:t>
            </a:r>
          </a:p>
          <a:p>
            <a:pPr marL="457200" indent="-457200">
              <a:buAutoNum type="alphaLcParenBoth"/>
            </a:pP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nelimituje produktivitu</a:t>
            </a:r>
          </a:p>
          <a:p>
            <a:pPr marL="457200" indent="-457200">
              <a:buAutoNum type="alphaLcParenBoth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Platí to ale i v </a:t>
            </a:r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akvatických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ekosystémech?</a:t>
            </a:r>
          </a:p>
          <a:p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Ne zcela; kyslíku může být nedostatek v eutrofních vodách (krátkodobě) nebo v podzemních vodách a může limitovat 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výskyt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některých druhů. Nejpřesnější označení je tedy že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nedostatek kyslíku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je stresující faktor (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stresor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9769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620688"/>
            <a:ext cx="903649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stopové prvky: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síra, mangan, železo, bor, hořčík …. v nadbytku se jejich vliv mění na toxický (jsou tedy zdroji i stresory)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sirovodík (H</a:t>
            </a:r>
            <a:r>
              <a:rPr lang="cs-CZ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S):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vzniká u dna stojatých vod (a) redukcí síranů při nepřístupu kyslíku; (b) odnímání kyslíku ze síranů bakteriemi. Je toxický, jde tedy o stresor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metan (CH</a:t>
            </a:r>
            <a:r>
              <a:rPr lang="cs-CZ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skleníkový plyn; vzniká redukcí oxidu uhličitého při nedostatku kyslíku, na procesu se podílí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metanogenní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bakterie. Většinou je pro organismy toxický (stresor), ale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metanotrofní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bakterie využívají metan jako </a:t>
            </a:r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zdroj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uhlíku.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těžké kovy, organické znečišťující látky: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toxický efekt</a:t>
            </a: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hormony, léčiva: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narušují biologické vlastnosti vodních organismů</a:t>
            </a:r>
          </a:p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aminokyseliny, bílkoviny: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součást rozpuštěného organického uhlíku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461392" y="0"/>
            <a:ext cx="42212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ostatní chemické látky: příklady</a:t>
            </a:r>
            <a:endParaRPr lang="cs-CZ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4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502610" y="6231784"/>
            <a:ext cx="957822" cy="293559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vesmir.cz</a:t>
            </a:r>
            <a:endParaRPr lang="cs-CZ" alt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87337" y="692696"/>
            <a:ext cx="8029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Hustota vody: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775x větší než hustota vzduchu; největší při 4°C (fyzikální anomálie vody)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99993"/>
            <a:ext cx="3619500" cy="3619500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 bwMode="auto">
          <a:xfrm flipV="1">
            <a:off x="2843808" y="2851195"/>
            <a:ext cx="1944216" cy="31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ovéPole 8"/>
          <p:cNvSpPr txBox="1"/>
          <p:nvPr/>
        </p:nvSpPr>
        <p:spPr>
          <a:xfrm>
            <a:off x="305208" y="2620362"/>
            <a:ext cx="28445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zamrzá odshora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05208" y="4292793"/>
            <a:ext cx="3978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dna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4°C, nezamrzá: přežití vodních organizmů přes zimu. Přežil díky tomu život na Zemi v extrémně zaledněném období pozdních starohor?</a:t>
            </a:r>
          </a:p>
        </p:txBody>
      </p:sp>
      <p:cxnSp>
        <p:nvCxnSpPr>
          <p:cNvPr id="16" name="Přímá spojnice se šipkou 15"/>
          <p:cNvCxnSpPr/>
          <p:nvPr/>
        </p:nvCxnSpPr>
        <p:spPr bwMode="auto">
          <a:xfrm>
            <a:off x="4283968" y="5085184"/>
            <a:ext cx="64807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cs-CZ" altLang="cs-CZ" dirty="0" err="1" smtClean="0"/>
              <a:t>wikipedia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620000" cy="43815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-4690" y="0"/>
            <a:ext cx="914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Význam v evoluci: větší hustota = větší nadlehčování; menší investice do oporných soustav, hmotnější organismy (plejtvák obrovský – 100 tun)</a:t>
            </a:r>
          </a:p>
        </p:txBody>
      </p:sp>
    </p:spTree>
    <p:extLst>
      <p:ext uri="{BB962C8B-B14F-4D97-AF65-F5344CB8AC3E}">
        <p14:creationId xmlns:p14="http://schemas.microsoft.com/office/powerpoint/2010/main" val="39163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http://www.wigry.win.pl/kwartalnik/nr36_zima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31845"/>
            <a:ext cx="3078336" cy="135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467" y="595327"/>
            <a:ext cx="91365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Viskozita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(vnitřní tření)</a:t>
            </a:r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vody: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100x větší než viskozita vzduchu, stejně jako hustota je vyšší při nižších teplotách. Ovlivňuje sezónní (teplotní)  změny morfologie některých živočichů 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87824" y="1912399"/>
            <a:ext cx="3730692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hrotnatka jezerní (</a:t>
            </a:r>
            <a:r>
              <a:rPr lang="cs-CZ" altLang="cs-CZ" sz="18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Daphnia</a:t>
            </a:r>
            <a:r>
              <a:rPr lang="cs-CZ" altLang="cs-CZ" sz="18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800" b="1" i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cucullata</a:t>
            </a:r>
            <a:r>
              <a:rPr lang="cs-CZ" altLang="cs-CZ" sz="1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-4039" y="3880640"/>
            <a:ext cx="594304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Povrchové napětí: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vzniká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rozhraní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mezi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tekutým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plynným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prostředím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v 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důsledku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zvýšené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soudržnosti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molekul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Projevuje se jako tenká blanka která je prostředím pro </a:t>
            </a:r>
            <a:r>
              <a:rPr lang="cs-CZ" alt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neuston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2" descr="http://www.blueanimalbio.com/bugs/kunchong/banchi/1/i15_Hydrometra_stagno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62917"/>
            <a:ext cx="3119320" cy="224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416454"/>
            <a:ext cx="1872208" cy="118573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267744" y="5416454"/>
            <a:ext cx="1987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epineustické</a:t>
            </a:r>
            <a:r>
              <a:rPr lang="cs-CZ" sz="1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druhy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2155274" y="5889277"/>
            <a:ext cx="220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hyponeustické</a:t>
            </a:r>
            <a:r>
              <a:rPr lang="cs-CZ" sz="1800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druhy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764704"/>
            <a:ext cx="2486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Hydrostatický tlak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794505"/>
            <a:ext cx="4248704" cy="5732379"/>
          </a:xfrm>
          <a:prstGeom prst="rect">
            <a:avLst/>
          </a:prstGeom>
        </p:spPr>
      </p:pic>
      <p:cxnSp>
        <p:nvCxnSpPr>
          <p:cNvPr id="7" name="Přímá spojnice se šipkou 6"/>
          <p:cNvCxnSpPr/>
          <p:nvPr/>
        </p:nvCxnSpPr>
        <p:spPr bwMode="auto">
          <a:xfrm>
            <a:off x="4716016" y="1772816"/>
            <a:ext cx="0" cy="465298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ovéPole 8"/>
          <p:cNvSpPr txBox="1"/>
          <p:nvPr/>
        </p:nvSpPr>
        <p:spPr>
          <a:xfrm>
            <a:off x="-21705" y="4869160"/>
            <a:ext cx="4737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Mechanický tlak: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stlačitelné tělo, u obratlovců stlačitelné plíce a žebra (vorvaň, kareta), obrana proti embolii, absence plynového měchýře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96" y="3499142"/>
            <a:ext cx="4644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Změny rozpustnosti: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vyšší rozpustnost CO</a:t>
            </a:r>
            <a:r>
              <a:rPr lang="cs-CZ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, rozpuštění  karbonátů (kostra!)</a:t>
            </a:r>
          </a:p>
        </p:txBody>
      </p:sp>
    </p:spTree>
    <p:extLst>
      <p:ext uri="{BB962C8B-B14F-4D97-AF65-F5344CB8AC3E}">
        <p14:creationId xmlns:p14="http://schemas.microsoft.com/office/powerpoint/2010/main" val="8082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79512" y="764704"/>
            <a:ext cx="48197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Světlo – zdroj!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viz přednáška o světle</a:t>
            </a:r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56765"/>
            <a:ext cx="4246240" cy="470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6"/>
          <p:cNvCxnSpPr/>
          <p:nvPr/>
        </p:nvCxnSpPr>
        <p:spPr bwMode="auto">
          <a:xfrm flipV="1">
            <a:off x="323528" y="4149080"/>
            <a:ext cx="5256584" cy="72008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ovéPole 7"/>
          <p:cNvSpPr txBox="1"/>
          <p:nvPr/>
        </p:nvSpPr>
        <p:spPr>
          <a:xfrm>
            <a:off x="1723511" y="4149080"/>
            <a:ext cx="248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kompenzační hladina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23928" y="352637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eufotická</a:t>
            </a:r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vrstva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46648" y="5440491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afotická vrstva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276" y="4149080"/>
            <a:ext cx="3853544" cy="257718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04478" y="5903040"/>
            <a:ext cx="3833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ohrožená šídlatka jezerní – když světlo dopadá až na dno</a:t>
            </a:r>
          </a:p>
        </p:txBody>
      </p:sp>
    </p:spTree>
    <p:extLst>
      <p:ext uri="{BB962C8B-B14F-4D97-AF65-F5344CB8AC3E}">
        <p14:creationId xmlns:p14="http://schemas.microsoft.com/office/powerpoint/2010/main" val="52465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95536" y="764704"/>
            <a:ext cx="3790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Světlo: faktor „průhlednost“</a:t>
            </a:r>
            <a:endParaRPr lang="cs-CZ" b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2232" y="1456765"/>
            <a:ext cx="8914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vegetace cévnatých rostlin (na vodní hladině i ve vodním sloupci)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plankton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rozpuštěný organický uhlík (včetně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huminových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kyselin)</a:t>
            </a:r>
          </a:p>
          <a:p>
            <a:pPr marL="342900" indent="-342900">
              <a:buFontTx/>
              <a:buChar char="-"/>
            </a:pP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výška slunce, vlastnosti hladiny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0155" t="22233" r="33935" b="28545"/>
          <a:stretch/>
        </p:blipFill>
        <p:spPr>
          <a:xfrm>
            <a:off x="899592" y="3440088"/>
            <a:ext cx="2736304" cy="28083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26375" t="15982" r="29210" b="23540"/>
          <a:stretch/>
        </p:blipFill>
        <p:spPr>
          <a:xfrm>
            <a:off x="3779912" y="3453876"/>
            <a:ext cx="2736304" cy="279452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6360482"/>
            <a:ext cx="9371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www.vtei.cz</a:t>
            </a: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674754" y="575220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Secciho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deska</a:t>
            </a:r>
          </a:p>
        </p:txBody>
      </p:sp>
    </p:spTree>
    <p:extLst>
      <p:ext uri="{BB962C8B-B14F-4D97-AF65-F5344CB8AC3E}">
        <p14:creationId xmlns:p14="http://schemas.microsoft.com/office/powerpoint/2010/main" val="213693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79512" y="116632"/>
            <a:ext cx="3697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Afotické prostředí pod zemí</a:t>
            </a:r>
            <a:endParaRPr lang="cs-CZ" b="1" dirty="0"/>
          </a:p>
        </p:txBody>
      </p:sp>
      <p:pic>
        <p:nvPicPr>
          <p:cNvPr id="4" name="Picture 3" descr="inter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484784"/>
            <a:ext cx="5783069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9512" y="61332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ětší,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vodou vyplněné intersticiální  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prostory vodonosných vrstev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962580" y="1484784"/>
            <a:ext cx="318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adaptace na tmu: viz přednáška o světle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940152" y="4254187"/>
            <a:ext cx="3181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stygon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společenstvo podzemních vod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stygobiont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obyvatel podzemních vod</a:t>
            </a:r>
          </a:p>
        </p:txBody>
      </p:sp>
    </p:spTree>
    <p:extLst>
      <p:ext uri="{BB962C8B-B14F-4D97-AF65-F5344CB8AC3E}">
        <p14:creationId xmlns:p14="http://schemas.microsoft.com/office/powerpoint/2010/main" val="38012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7504" y="548864"/>
            <a:ext cx="1128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0" y="1010529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různé tolerance druhů k teplotě (teplota ovlivňuje fyziologické procesy, nízká nebo vysoká teplota může limitovat fotosyntézu)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ovlivňuje intenzitu </a:t>
            </a:r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kompetice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(soupeření o zdroje a prostor)</a:t>
            </a: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ovlivňuje fyzikální vlastnosti vody a rychlost chemických procesů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teplota vody je stabilnější než teplota vzduchu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040875"/>
            <a:ext cx="4321784" cy="38171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333196" y="6021288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Horsák et al. 2021 </a:t>
            </a:r>
            <a:r>
              <a:rPr 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Hydr</a:t>
            </a:r>
            <a:r>
              <a:rPr lang="cs-CZ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Processes</a:t>
            </a:r>
            <a:endParaRPr lang="cs-CZ" sz="20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265568" y="4653136"/>
            <a:ext cx="2625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Voda pufruje teplotu vody na prameništích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568" y="2852936"/>
            <a:ext cx="2442974" cy="1618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3</a:t>
            </a:fld>
            <a:endParaRPr lang="cs-CZ" alt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331640" y="26064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 jako důležitá součást těla rostlin a živočichů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4" y="285293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pásovnice Venušina: 99% vody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82758"/>
            <a:ext cx="2889524" cy="19258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77" y="865617"/>
            <a:ext cx="2960045" cy="196977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2415115"/>
            <a:ext cx="115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53200" y="2862552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Tur domácí: 52-60% vody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244" y="865617"/>
            <a:ext cx="2928886" cy="1960159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131840" y="2880096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pstruh potoční: 75% vody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058345" y="2545159"/>
            <a:ext cx="1153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4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699792" y="3573016"/>
            <a:ext cx="3853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poikilohydrické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organizmy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014" y="4272390"/>
            <a:ext cx="2952452" cy="2052877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5647166" y="6325267"/>
            <a:ext cx="34198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Haberlea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rhodopensis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Gesneriaceae</a:t>
            </a:r>
            <a:r>
              <a:rPr lang="cs-CZ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488" y="4260688"/>
            <a:ext cx="3097894" cy="206735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603985" y="6361628"/>
            <a:ext cx="191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rašeliník (mech)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96" y="4260688"/>
            <a:ext cx="2929804" cy="2041707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467544" y="6356568"/>
            <a:ext cx="1870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terčovka (lišejník)</a:t>
            </a:r>
          </a:p>
        </p:txBody>
      </p:sp>
    </p:spTree>
    <p:extLst>
      <p:ext uri="{BB962C8B-B14F-4D97-AF65-F5344CB8AC3E}">
        <p14:creationId xmlns:p14="http://schemas.microsoft.com/office/powerpoint/2010/main" val="58413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07504" y="548864"/>
            <a:ext cx="1128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07504" y="1268760"/>
            <a:ext cx="2381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eurytermní druhy</a:t>
            </a:r>
            <a:endParaRPr lang="cs-CZ" dirty="0"/>
          </a:p>
        </p:txBody>
      </p:sp>
      <p:pic>
        <p:nvPicPr>
          <p:cNvPr id="6" name="Picture 4" descr="Esox-lucius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85" y="1100010"/>
            <a:ext cx="49418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07504" y="2518015"/>
            <a:ext cx="6826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polystenotermní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druhy: úzká vazba na velkou teplotu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45801" y="4661861"/>
            <a:ext cx="6853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oligostenotermní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druhy: úzká vazba na nízkou teplotu</a:t>
            </a:r>
            <a:endParaRPr lang="cs-CZ" dirty="0"/>
          </a:p>
        </p:txBody>
      </p:sp>
      <p:pic>
        <p:nvPicPr>
          <p:cNvPr id="9" name="Picture 4" descr="Crenobia alp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3852" y="3385368"/>
            <a:ext cx="13843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Výsledek obrázku pro coral reef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39580"/>
            <a:ext cx="2889440" cy="158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5658023" y="4224153"/>
            <a:ext cx="27805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</a:t>
            </a:r>
            <a:r>
              <a:rPr lang="cs-CZ" sz="16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://nationalgeographic.com</a:t>
            </a:r>
            <a:endParaRPr lang="cs-CZ"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-191414" y="1073959"/>
            <a:ext cx="914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Teplotní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stratifikace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cirkulace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 nádržích mírného pásma 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17" y="1664395"/>
            <a:ext cx="6097892" cy="523371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657001" y="6539987"/>
            <a:ext cx="2520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cs-CZ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docplayer.cz/27503184</a:t>
            </a: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069492" y="5718447"/>
            <a:ext cx="1583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altLang="cs-CZ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termoklina</a:t>
            </a:r>
            <a:endParaRPr lang="cs-CZ" altLang="cs-CZ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Přímá spojnice se šipkou 8"/>
          <p:cNvCxnSpPr/>
          <p:nvPr/>
        </p:nvCxnSpPr>
        <p:spPr bwMode="auto">
          <a:xfrm flipH="1" flipV="1">
            <a:off x="5596707" y="5949280"/>
            <a:ext cx="1472785" cy="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107503" y="663079"/>
            <a:ext cx="19431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Teplot</a:t>
            </a:r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91680" y="11088"/>
            <a:ext cx="53778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715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3"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en-GB" altLang="cs-CZ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vlastnosti</a:t>
            </a:r>
            <a:r>
              <a:rPr lang="en-GB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altLang="cs-CZ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-107503" y="663079"/>
            <a:ext cx="19431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10" y="2797486"/>
            <a:ext cx="7120751" cy="37170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16216" y="5877272"/>
            <a:ext cx="155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wikipedia</a:t>
            </a:r>
            <a:endParaRPr lang="cs-CZ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4560412" cy="153192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621801" y="2636912"/>
            <a:ext cx="155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NASA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43508" y="1290539"/>
            <a:ext cx="423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mořské proudy:</a:t>
            </a:r>
            <a:r>
              <a:rPr 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změny teploty, vynášení živin ze dna, migrace</a:t>
            </a:r>
          </a:p>
        </p:txBody>
      </p:sp>
    </p:spTree>
    <p:extLst>
      <p:ext uri="{BB962C8B-B14F-4D97-AF65-F5344CB8AC3E}">
        <p14:creationId xmlns:p14="http://schemas.microsoft.com/office/powerpoint/2010/main" val="27086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107506" y="1024711"/>
            <a:ext cx="8064894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GB" altLang="cs-CZ" sz="2000" b="1" dirty="0">
                <a:latin typeface="Arial" panose="020B060402020202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umožňují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migrace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mezi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mořem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GB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sladkou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vodou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změny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koncnetrace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živin od pramene k ústí </a:t>
            </a:r>
          </a:p>
          <a:p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kolísající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průtok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nestabilní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dno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jednosměrné</a:t>
            </a:r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7506" y="116632"/>
            <a:ext cx="903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Sladké tekoucí vody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6731" y="5445224"/>
            <a:ext cx="9067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vody: 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rychle proudící, peřejnaté, žijí zde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rheobionti</a:t>
            </a:r>
            <a:endParaRPr lang="cs-CZ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Lentické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vody: 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pomalu proudící a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„stojaté</a:t>
            </a:r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“, žijí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zde </a:t>
            </a:r>
            <a:r>
              <a:rPr lang="cs-CZ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limnobionti</a:t>
            </a:r>
            <a:endParaRPr lang="cs-CZ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4" descr="http://www.bishfish.co.nz/images/webbooks/riverseq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50718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0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639576" y="4874394"/>
            <a:ext cx="1394552" cy="299906"/>
          </a:xfrm>
        </p:spPr>
        <p:txBody>
          <a:bodyPr/>
          <a:lstStyle/>
          <a:p>
            <a:r>
              <a:rPr lang="cs-CZ" altLang="cs-CZ" dirty="0" smtClean="0"/>
              <a:t>Horsák et al.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07506" y="116632"/>
            <a:ext cx="9036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Sladké tekoucí vody</a:t>
            </a:r>
            <a:endParaRPr 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506" y="1024711"/>
            <a:ext cx="892899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b="1" dirty="0" smtClean="0">
                <a:latin typeface="Arial" panose="020B0604020202020204" pitchFamily="34" charset="0"/>
              </a:rPr>
              <a:t>Adaptace na proudění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endParaRPr lang="cs-CZ" alt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Přichycení: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slizové stopky řas a sinic, kořeny /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rhizoidy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vyšších rostlin (ve stojatých vodách redukovány nebo chybí), přisedlé formy živočichů – např. mlži (</a:t>
            </a: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byssová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vlákna) 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5685" y="3081083"/>
            <a:ext cx="3413534" cy="181952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7061" y="316797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Úkryty, </a:t>
            </a:r>
            <a:r>
              <a:rPr lang="cs-CZ" altLang="cs-CZ" sz="2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težké</a:t>
            </a:r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schránky, </a:t>
            </a:r>
          </a:p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rourky</a:t>
            </a:r>
            <a:endParaRPr lang="cs-CZ" sz="2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538" y="3126877"/>
            <a:ext cx="1839296" cy="1546681"/>
          </a:xfrm>
          <a:prstGeom prst="rect">
            <a:avLst/>
          </a:prstGeom>
        </p:spPr>
      </p:pic>
      <p:sp>
        <p:nvSpPr>
          <p:cNvPr id="8" name="Zástupný symbol pro číslo snímku 1"/>
          <p:cNvSpPr txBox="1">
            <a:spLocks/>
          </p:cNvSpPr>
          <p:nvPr/>
        </p:nvSpPr>
        <p:spPr bwMode="auto">
          <a:xfrm>
            <a:off x="2856474" y="4602834"/>
            <a:ext cx="1394552" cy="29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cs-CZ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cs-CZ" altLang="cs-CZ" dirty="0" err="1" smtClean="0"/>
              <a:t>wikipedia</a:t>
            </a:r>
            <a:endParaRPr lang="cs-CZ" alt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t="22271" b="26649"/>
          <a:stretch/>
        </p:blipFill>
        <p:spPr>
          <a:xfrm>
            <a:off x="5688124" y="5476346"/>
            <a:ext cx="3384375" cy="129593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688124" y="5431518"/>
            <a:ext cx="1800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Liponeura</a:t>
            </a:r>
            <a:endParaRPr lang="cs-CZ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776355" y="6460014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eaufrance.fr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363061" y="540523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2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Háčky, přísavky, tvar těla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3048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3030B4-2EDF-4074-BFF6-363B4F4FF9A4}" type="slidenum">
              <a:rPr lang="cs-CZ" altLang="cs-CZ" sz="1400"/>
              <a:pPr/>
              <a:t>35</a:t>
            </a:fld>
            <a:endParaRPr lang="cs-CZ" altLang="cs-CZ" sz="1400"/>
          </a:p>
        </p:txBody>
      </p:sp>
      <p:pic>
        <p:nvPicPr>
          <p:cNvPr id="19459" name="Picture 2" descr="rybí pásma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67056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288925" y="268288"/>
            <a:ext cx="2029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latin typeface="Arial" panose="020B0604020202020204" pitchFamily="34" charset="0"/>
              </a:rPr>
              <a:t>Členění toku</a:t>
            </a:r>
            <a:endParaRPr lang="cs-CZ" alt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4788024" y="62068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krenál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236296" y="220486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ritrál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932040" y="515719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potamál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21060" y="6027003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jemné organické 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sedimenty, hodně živin</a:t>
            </a:r>
            <a:endParaRPr lang="cs-CZ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34572" y="25171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hrubé sedimenty, </a:t>
            </a:r>
            <a:r>
              <a:rPr lang="cs-CZ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méň</a:t>
            </a:r>
            <a:r>
              <a:rPr lang="cs-CZ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živin</a:t>
            </a:r>
            <a:endParaRPr lang="cs-CZ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0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53375" y="129897"/>
            <a:ext cx="23727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latin typeface="Arial" panose="020B0604020202020204" pitchFamily="34" charset="0"/>
              </a:rPr>
              <a:t>Členění nádrže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13435"/>
          <a:stretch/>
        </p:blipFill>
        <p:spPr>
          <a:xfrm>
            <a:off x="347625" y="1245686"/>
            <a:ext cx="8632460" cy="560457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319257" y="718569"/>
            <a:ext cx="70490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288925"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288925" eaLnBrk="0" fontAlgn="base" hangingPunct="0">
              <a:spcBef>
                <a:spcPct val="0"/>
              </a:spcBef>
              <a:spcAft>
                <a:spcPct val="0"/>
              </a:spcAft>
              <a:tabLst>
                <a:tab pos="28892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 smtClean="0">
                <a:latin typeface="Arial" panose="020B0604020202020204" pitchFamily="34" charset="0"/>
              </a:rPr>
              <a:t>příbřežní část = litorál; vzdálenější hlubší část = </a:t>
            </a:r>
            <a:r>
              <a:rPr lang="cs-CZ" altLang="cs-CZ" sz="2000" dirty="0" err="1" smtClean="0">
                <a:latin typeface="Arial" panose="020B0604020202020204" pitchFamily="34" charset="0"/>
              </a:rPr>
              <a:t>pelagiál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19839" y="350100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plankton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4479503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nekton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558924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bentos</a:t>
            </a:r>
            <a:endParaRPr lang="cs-CZ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309"/>
            <a:ext cx="4536539" cy="36070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79510" y="116632"/>
            <a:ext cx="50405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Vries</a:t>
            </a:r>
            <a:r>
              <a:rPr lang="cs-CZ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J. and </a:t>
            </a:r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Archibald</a:t>
            </a:r>
            <a:r>
              <a:rPr lang="cs-CZ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J. (2018): New </a:t>
            </a:r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Phytologist</a:t>
            </a:r>
            <a:endParaRPr lang="cs-CZ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4274994"/>
            <a:ext cx="4994895" cy="24306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380239" y="3889759"/>
            <a:ext cx="157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Asano</a:t>
            </a:r>
            <a:r>
              <a:rPr lang="cs-CZ" sz="1100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 (2019)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08104" y="378242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Život začal v moři ….</a:t>
            </a:r>
          </a:p>
        </p:txBody>
      </p:sp>
    </p:spTree>
    <p:extLst>
      <p:ext uri="{BB962C8B-B14F-4D97-AF65-F5344CB8AC3E}">
        <p14:creationId xmlns:p14="http://schemas.microsoft.com/office/powerpoint/2010/main" val="36592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79-F641-4E28-9553-664B1B040929}" type="slidenum">
              <a:rPr lang="cs-CZ" altLang="cs-CZ" smtClean="0"/>
              <a:pPr/>
              <a:t>5</a:t>
            </a:fld>
            <a:endParaRPr lang="cs-CZ" altLang="cs-CZ"/>
          </a:p>
        </p:txBody>
      </p:sp>
      <p:sp>
        <p:nvSpPr>
          <p:cNvPr id="3" name="Obdélník 2"/>
          <p:cNvSpPr/>
          <p:nvPr/>
        </p:nvSpPr>
        <p:spPr>
          <a:xfrm>
            <a:off x="0" y="-609"/>
            <a:ext cx="4608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a opakovaně se tam vracel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321" y="116632"/>
            <a:ext cx="5220615" cy="667625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6477000"/>
            <a:ext cx="2367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smtClean="0"/>
              <a:t>https://evolution.berkeley.edu/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0061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B6EAB5-FC1E-4955-8B3B-0722AC3766C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85800" y="1341438"/>
            <a:ext cx="7483475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Povrch zemský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Moře a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oceány: 70,8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Sladká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2 % </a:t>
            </a:r>
            <a:r>
              <a:rPr lang="en-GB" alt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zemského</a:t>
            </a:r>
            <a:r>
              <a:rPr lang="en-GB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povrchu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Estuáry: ústí řek do moří </a:t>
            </a:r>
            <a:r>
              <a:rPr lang="en-GB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cs-CZ" altLang="cs-CZ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Objemové podíly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Oceány a moře		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97,2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Slané vody souší	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0,0008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Ledovce a věčný sníh	   2,15 %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Jezera, rybníky, nádrže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0,009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Vodní toky		   0,0001 %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Podzemní voda	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0,62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Kapilární voda v půdě	   0,005 %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Voda v atmosféře	  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   0,001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3076" name="Rectangle 5"/>
          <p:cNvSpPr>
            <a:spLocks noChangeArrowheads="1"/>
          </p:cNvSpPr>
          <p:nvPr/>
        </p:nvSpPr>
        <p:spPr bwMode="auto">
          <a:xfrm>
            <a:off x="2809528" y="-35295"/>
            <a:ext cx="387037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Hydrosféra</a:t>
            </a:r>
            <a:endParaRPr lang="en-GB" altLang="cs-CZ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Graf 5"/>
          <p:cNvGraphicFramePr>
            <a:graphicFrameLocks/>
          </p:cNvGraphicFramePr>
          <p:nvPr/>
        </p:nvGraphicFramePr>
        <p:xfrm>
          <a:off x="5724128" y="4437112"/>
          <a:ext cx="3283002" cy="2107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2" t="15234" r="12006" b="11670"/>
          <a:stretch>
            <a:fillRect/>
          </a:stretch>
        </p:blipFill>
        <p:spPr bwMode="auto">
          <a:xfrm>
            <a:off x="6660232" y="1262014"/>
            <a:ext cx="209610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72DC42-3C0B-4713-BE1E-2C587310AFB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755576" y="38029"/>
            <a:ext cx="7924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Arial" panose="020B0604020202020204" pitchFamily="34" charset="0"/>
              </a:rPr>
              <a:t>HYDROLOGICKÝ CYKLUS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11561" y="1067989"/>
            <a:ext cx="454684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 b="1" dirty="0" err="1">
                <a:latin typeface="Arial" panose="020B0604020202020204" pitchFamily="34" charset="0"/>
              </a:rPr>
              <a:t>Malý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oběh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smtClean="0">
                <a:latin typeface="Arial" panose="020B0604020202020204" pitchFamily="34" charset="0"/>
              </a:rPr>
              <a:t>se </a:t>
            </a:r>
            <a:r>
              <a:rPr lang="en-GB" altLang="cs-CZ" sz="1800" dirty="0" err="1">
                <a:latin typeface="Arial" panose="020B0604020202020204" pitchFamily="34" charset="0"/>
              </a:rPr>
              <a:t>uskutečňuje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pouze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nad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pevninou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nebo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pouze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nad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oceánem</a:t>
            </a:r>
            <a:r>
              <a:rPr lang="en-GB" altLang="cs-CZ" sz="1800" dirty="0">
                <a:latin typeface="Arial" panose="020B0604020202020204" pitchFamily="34" charset="0"/>
              </a:rPr>
              <a:t>. </a:t>
            </a:r>
            <a:r>
              <a:rPr lang="en-GB" altLang="cs-CZ" sz="1800" dirty="0" err="1">
                <a:latin typeface="Arial" panose="020B0604020202020204" pitchFamily="34" charset="0"/>
              </a:rPr>
              <a:t>Většina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vypařené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z </a:t>
            </a:r>
            <a:r>
              <a:rPr lang="en-GB" altLang="cs-CZ" sz="1800" dirty="0" err="1">
                <a:latin typeface="Arial" panose="020B0604020202020204" pitchFamily="34" charset="0"/>
              </a:rPr>
              <a:t>pevniny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padá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pevninu</a:t>
            </a:r>
            <a:r>
              <a:rPr lang="en-GB" altLang="cs-CZ" sz="1800" dirty="0">
                <a:latin typeface="Arial" panose="020B0604020202020204" pitchFamily="34" charset="0"/>
              </a:rPr>
              <a:t> a z </a:t>
            </a:r>
            <a:r>
              <a:rPr lang="en-GB" altLang="cs-CZ" sz="1800" dirty="0" err="1">
                <a:latin typeface="Arial" panose="020B0604020202020204" pitchFamily="34" charset="0"/>
              </a:rPr>
              <a:t>oceánu</a:t>
            </a:r>
            <a:r>
              <a:rPr lang="en-GB" altLang="cs-CZ" sz="1800" dirty="0">
                <a:latin typeface="Arial" panose="020B0604020202020204" pitchFamily="34" charset="0"/>
              </a:rPr>
              <a:t> do </a:t>
            </a:r>
            <a:r>
              <a:rPr lang="en-GB" altLang="cs-CZ" sz="1800" dirty="0" err="1">
                <a:latin typeface="Arial" panose="020B0604020202020204" pitchFamily="34" charset="0"/>
              </a:rPr>
              <a:t>oceánu</a:t>
            </a:r>
            <a:r>
              <a:rPr lang="en-GB" altLang="cs-CZ" sz="1800" dirty="0">
                <a:latin typeface="Arial" panose="020B0604020202020204" pitchFamily="34" charset="0"/>
              </a:rPr>
              <a:t>. 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GB" altLang="cs-CZ" sz="1800" b="1" dirty="0">
              <a:latin typeface="Arial" panose="020B0604020202020204" pitchFamily="34" charset="0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021" y="2310893"/>
            <a:ext cx="6156871" cy="454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0" y="54868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Koloběh vody: 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ca 9-10 dní pobývá molekula vody v atmosféře (tj. spadne až 40x </a:t>
            </a: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za rok</a:t>
            </a:r>
            <a:r>
              <a:rPr lang="cs-CZ" altLang="cs-CZ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4555975" y="106798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cs-CZ" sz="1800" b="1" dirty="0" err="1">
                <a:latin typeface="Arial" panose="020B0604020202020204" pitchFamily="34" charset="0"/>
              </a:rPr>
              <a:t>Velký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oběh</a:t>
            </a:r>
            <a:r>
              <a:rPr lang="en-GB" altLang="cs-CZ" sz="1800" b="1" dirty="0">
                <a:latin typeface="Arial" panose="020B0604020202020204" pitchFamily="34" charset="0"/>
              </a:rPr>
              <a:t> </a:t>
            </a:r>
            <a:r>
              <a:rPr lang="en-GB" altLang="cs-CZ" sz="1800" b="1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 smtClean="0">
                <a:latin typeface="Arial" panose="020B0604020202020204" pitchFamily="34" charset="0"/>
              </a:rPr>
              <a:t>vzniká</a:t>
            </a:r>
            <a:r>
              <a:rPr lang="en-GB" altLang="cs-CZ" sz="1800" dirty="0" smtClean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spojením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malých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oběhů</a:t>
            </a:r>
            <a:r>
              <a:rPr lang="en-GB" altLang="cs-CZ" sz="1800" dirty="0">
                <a:latin typeface="Arial" panose="020B0604020202020204" pitchFamily="34" charset="0"/>
              </a:rPr>
              <a:t> a je to </a:t>
            </a:r>
            <a:r>
              <a:rPr lang="en-GB" altLang="cs-CZ" sz="1800" dirty="0" err="1">
                <a:latin typeface="Arial" panose="020B0604020202020204" pitchFamily="34" charset="0"/>
              </a:rPr>
              <a:t>výměna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vody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mezi</a:t>
            </a:r>
            <a:r>
              <a:rPr lang="en-GB" altLang="cs-CZ" sz="1800" dirty="0">
                <a:latin typeface="Arial" panose="020B0604020202020204" pitchFamily="34" charset="0"/>
              </a:rPr>
              <a:t> </a:t>
            </a:r>
            <a:r>
              <a:rPr lang="en-GB" altLang="cs-CZ" sz="1800" dirty="0" err="1">
                <a:latin typeface="Arial" panose="020B0604020202020204" pitchFamily="34" charset="0"/>
              </a:rPr>
              <a:t>světadíly</a:t>
            </a:r>
            <a:r>
              <a:rPr lang="en-GB" altLang="cs-CZ" sz="1800" dirty="0">
                <a:latin typeface="Arial" panose="020B0604020202020204" pitchFamily="34" charset="0"/>
              </a:rPr>
              <a:t> a </a:t>
            </a:r>
            <a:r>
              <a:rPr lang="en-GB" altLang="cs-CZ" sz="1800" dirty="0" err="1">
                <a:latin typeface="Arial" panose="020B0604020202020204" pitchFamily="34" charset="0"/>
              </a:rPr>
              <a:t>oceány</a:t>
            </a:r>
            <a:r>
              <a:rPr lang="en-GB" altLang="cs-CZ" sz="1800" dirty="0">
                <a:latin typeface="Arial" panose="020B0604020202020204" pitchFamily="34" charset="0"/>
              </a:rPr>
              <a:t>. </a:t>
            </a:r>
            <a:r>
              <a:rPr lang="en-GB" altLang="cs-CZ" sz="1800" dirty="0" smtClean="0"/>
              <a:t> </a:t>
            </a:r>
            <a:endParaRPr lang="cs-CZ" altLang="cs-CZ" sz="18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1835696" y="4808185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recharge</a:t>
            </a:r>
            <a:endParaRPr lang="cs-CZ" sz="1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36096" y="642860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discharge</a:t>
            </a:r>
            <a:endParaRPr lang="cs-CZ" sz="1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ál 4"/>
          <p:cNvSpPr/>
          <p:nvPr/>
        </p:nvSpPr>
        <p:spPr bwMode="auto">
          <a:xfrm>
            <a:off x="3635896" y="3691056"/>
            <a:ext cx="1675114" cy="122413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059832" y="23762"/>
            <a:ext cx="35915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Voda jako zdroj i stresor</a:t>
            </a:r>
            <a:endParaRPr lang="cs-CZ" sz="2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1" y="1429033"/>
            <a:ext cx="2890550" cy="19302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36089" b="1"/>
          <a:stretch/>
        </p:blipFill>
        <p:spPr>
          <a:xfrm>
            <a:off x="2966757" y="1429033"/>
            <a:ext cx="2022495" cy="19442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18086"/>
          <a:stretch/>
        </p:blipFill>
        <p:spPr>
          <a:xfrm>
            <a:off x="7083452" y="1429033"/>
            <a:ext cx="1921150" cy="19483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l="11930" r="20689"/>
          <a:stretch/>
        </p:blipFill>
        <p:spPr>
          <a:xfrm>
            <a:off x="5035968" y="1432709"/>
            <a:ext cx="2000768" cy="1969573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494589" y="992374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terestrické prostředí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957722" y="641158"/>
            <a:ext cx="2114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semiterestrické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040601" y="608701"/>
            <a:ext cx="1969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akvatické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1674" y="3577890"/>
            <a:ext cx="7534662" cy="8309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důležitost vodního režimu: hladina podzemní vody, sezónní změny v hladině vody a množství vody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374909" y="4555084"/>
            <a:ext cx="4372604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důležitost chemismu vody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651404" y="5172480"/>
            <a:ext cx="2357688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důležitost fyzikálních vlastností vody</a:t>
            </a:r>
          </a:p>
        </p:txBody>
      </p:sp>
      <p:sp>
        <p:nvSpPr>
          <p:cNvPr id="2" name="TextovéPole 1"/>
          <p:cNvSpPr txBox="1"/>
          <p:nvPr/>
        </p:nvSpPr>
        <p:spPr>
          <a:xfrm rot="19581677">
            <a:off x="5208262" y="1967701"/>
            <a:ext cx="1656184" cy="830997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helofyty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2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hygrofyty</a:t>
            </a:r>
          </a:p>
        </p:txBody>
      </p:sp>
      <p:sp>
        <p:nvSpPr>
          <p:cNvPr id="18" name="TextovéPole 17"/>
          <p:cNvSpPr txBox="1"/>
          <p:nvPr/>
        </p:nvSpPr>
        <p:spPr>
          <a:xfrm rot="19762794">
            <a:off x="7220069" y="1667163"/>
            <a:ext cx="1656184" cy="1384995"/>
          </a:xfrm>
          <a:prstGeom prst="rect">
            <a:avLst/>
          </a:prstGeom>
          <a:solidFill>
            <a:srgbClr val="FFFFFF">
              <a:alpha val="5098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hydrofyty = 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vodní </a:t>
            </a:r>
            <a:r>
              <a:rPr lang="cs-CZ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mikrofyta</a:t>
            </a:r>
            <a:r>
              <a:rPr lang="cs-CZ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makrofyta</a:t>
            </a:r>
            <a:endParaRPr lang="cs-CZ" sz="20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1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347864" y="6271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Periodické </a:t>
            </a:r>
            <a:r>
              <a:rPr lang="cs-CZ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 descr="66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94589"/>
            <a:ext cx="2142930" cy="142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epidurus%20apus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29" y="866465"/>
            <a:ext cx="3595423" cy="14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3752" y="2533591"/>
            <a:ext cx="8964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Jarní záplavy a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tání sněhu, zvýšení podzemní vody,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deště</a:t>
            </a: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Osídlují je živočichové </a:t>
            </a:r>
            <a:r>
              <a:rPr 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s krátkým generačním 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cyklem a s diapauzou a vývojová stádia létavého hmyzu</a:t>
            </a:r>
            <a:r>
              <a:rPr 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 Jde o specifický a ohrožený biotop (regulace řek, klimatická změna).</a:t>
            </a:r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2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Obojživelné rostliny: </a:t>
            </a:r>
            <a:endParaRPr lang="cs-CZ" sz="2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611083"/>
            <a:ext cx="2350977" cy="176409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8345" y="4597795"/>
            <a:ext cx="2369840" cy="177738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575580" y="6365409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rukev obojživelná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930354" y="6375174"/>
            <a:ext cx="229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pobřežnice jednokvětá</a:t>
            </a:r>
          </a:p>
        </p:txBody>
      </p:sp>
    </p:spTree>
    <p:extLst>
      <p:ext uri="{BB962C8B-B14F-4D97-AF65-F5344CB8AC3E}">
        <p14:creationId xmlns:p14="http://schemas.microsoft.com/office/powerpoint/2010/main" val="3816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dirty="0">
            <a:latin typeface="Calibri" panose="020F0502020204030204" pitchFamily="34" charset="0"/>
            <a:cs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ýchozí návrh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Výchozí návrh">
    <a:majorFont>
      <a:latin typeface="Times New Roman"/>
      <a:ea typeface=""/>
      <a:cs typeface=""/>
    </a:majorFont>
    <a:minorFont>
      <a:latin typeface="Times New Roman"/>
      <a:ea typeface=""/>
      <a:cs typeface="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1753</TotalTime>
  <Words>1700</Words>
  <Application>Microsoft Office PowerPoint</Application>
  <PresentationFormat>Předvádění na obrazovce (4:3)</PresentationFormat>
  <Paragraphs>282</Paragraphs>
  <Slides>36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vyšší salinita =  vyšší osmotický tlak</vt:lpstr>
      <vt:lpstr>… proto jsou potřeba adaptace, zejména u mořských obratlovců, protože ti vznikli ve sladkých vodách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VODA</dc:title>
  <dc:creator>Světlana</dc:creator>
  <cp:lastModifiedBy>reviewer</cp:lastModifiedBy>
  <cp:revision>111</cp:revision>
  <cp:lastPrinted>2003-10-14T04:21:17Z</cp:lastPrinted>
  <dcterms:created xsi:type="dcterms:W3CDTF">2003-10-13T17:49:47Z</dcterms:created>
  <dcterms:modified xsi:type="dcterms:W3CDTF">2024-09-13T20:06:31Z</dcterms:modified>
</cp:coreProperties>
</file>