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92" r:id="rId2"/>
    <p:sldId id="293" r:id="rId3"/>
    <p:sldId id="294" r:id="rId4"/>
    <p:sldId id="268" r:id="rId5"/>
    <p:sldId id="266" r:id="rId6"/>
    <p:sldId id="270" r:id="rId7"/>
    <p:sldId id="269" r:id="rId8"/>
    <p:sldId id="295" r:id="rId9"/>
    <p:sldId id="271" r:id="rId10"/>
    <p:sldId id="265" r:id="rId11"/>
    <p:sldId id="296" r:id="rId12"/>
    <p:sldId id="305" r:id="rId13"/>
    <p:sldId id="301" r:id="rId14"/>
    <p:sldId id="303" r:id="rId15"/>
    <p:sldId id="297" r:id="rId16"/>
    <p:sldId id="298" r:id="rId17"/>
    <p:sldId id="299" r:id="rId18"/>
    <p:sldId id="300" r:id="rId19"/>
    <p:sldId id="304" r:id="rId20"/>
    <p:sldId id="282" r:id="rId21"/>
    <p:sldId id="307" r:id="rId22"/>
    <p:sldId id="308" r:id="rId23"/>
    <p:sldId id="309" r:id="rId24"/>
    <p:sldId id="310" r:id="rId25"/>
    <p:sldId id="284" r:id="rId26"/>
    <p:sldId id="276" r:id="rId27"/>
    <p:sldId id="311" r:id="rId28"/>
    <p:sldId id="312" r:id="rId29"/>
    <p:sldId id="314" r:id="rId30"/>
    <p:sldId id="316" r:id="rId31"/>
    <p:sldId id="319" r:id="rId32"/>
    <p:sldId id="258" r:id="rId33"/>
    <p:sldId id="330" r:id="rId34"/>
    <p:sldId id="328" r:id="rId35"/>
    <p:sldId id="329" r:id="rId36"/>
    <p:sldId id="290" r:id="rId37"/>
    <p:sldId id="324" r:id="rId38"/>
    <p:sldId id="291" r:id="rId3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373" autoAdjust="0"/>
  </p:normalViewPr>
  <p:slideViewPr>
    <p:cSldViewPr>
      <p:cViewPr varScale="1">
        <p:scale>
          <a:sx n="76" d="100"/>
          <a:sy n="76" d="100"/>
        </p:scale>
        <p:origin x="164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63EEB-1F52-4D54-936D-302074DE1F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250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34778-A4C2-4EE8-B371-28DF28EDF2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1172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4D241-241B-43AC-8114-A2C9F23B7C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132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DE0EB-5214-409B-9B6B-3A8DBBE9ACB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738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6F7E4-A69E-477A-AA85-B8D8EED13C6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070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DA858-C21B-4CC4-8F8F-E771FB3A02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759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01A71-5FA6-464D-B5CA-F54ACB6A1AF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112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68587-EF66-496D-A0A3-833BFB4A6F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9675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233D1-1E18-4E9B-B3DE-91DAAEC23E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8402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41707-A1BF-4C3A-A6FB-2D8AFF94C9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4020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6415D-F683-4347-8DD0-3AC7132331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987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B89B434-FDDB-4FEE-8683-CDEF9AE75A0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419872" y="1536802"/>
            <a:ext cx="2304256" cy="861774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5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Půda</a:t>
            </a:r>
          </a:p>
        </p:txBody>
      </p:sp>
      <p:sp>
        <p:nvSpPr>
          <p:cNvPr id="5" name="Obdélník 4"/>
          <p:cNvSpPr/>
          <p:nvPr/>
        </p:nvSpPr>
        <p:spPr>
          <a:xfrm>
            <a:off x="737320" y="4797152"/>
            <a:ext cx="7488832" cy="1631216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5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Terestrické a </a:t>
            </a:r>
            <a:r>
              <a:rPr lang="cs-CZ" sz="5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semiterestrické</a:t>
            </a:r>
            <a:r>
              <a:rPr lang="cs-CZ" sz="5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</p:spTree>
    <p:extLst>
      <p:ext uri="{BB962C8B-B14F-4D97-AF65-F5344CB8AC3E}">
        <p14:creationId xmlns:p14="http://schemas.microsoft.com/office/powerpoint/2010/main" val="5193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163" y="44450"/>
            <a:ext cx="8863012" cy="1446550"/>
          </a:xfrm>
          <a:prstGeom prst="rect">
            <a:avLst/>
          </a:prstGeom>
        </p:spPr>
        <p:txBody>
          <a:bodyPr>
            <a:spAutoFit/>
          </a:bodyPr>
          <a:lstStyle>
            <a:lvl1pPr indent="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Když jsou nepříznivé podmínky pro činnost dekompozitorů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(nedostatek kyslíku z přemokření, chlad), tak se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odumřelá organická hmota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hromadí.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To způsobí zastavení koloběhu látek,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vzniká </a:t>
            </a:r>
            <a:r>
              <a:rPr lang="cs-CZ" alt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rašelinný </a:t>
            </a:r>
            <a:r>
              <a:rPr lang="cs-CZ" altLang="cs-CZ" sz="2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humolit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Prostředí je chudé na živiny (N, P), organismy jsou na to adaptované (např. masožravost).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3" name="Picture 2" descr="MH04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55750"/>
            <a:ext cx="3810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 descr="MH01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105275"/>
            <a:ext cx="381635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MH02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2565400"/>
            <a:ext cx="5170488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-20706"/>
            <a:ext cx="9144000" cy="461665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Gradienty prostředí terestrických a </a:t>
            </a:r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semiterestrických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biotopů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931871" y="542376"/>
            <a:ext cx="4003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dostupnost vody</a:t>
            </a:r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(to už známe)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/>
          <a:srcRect r="13228"/>
          <a:stretch/>
        </p:blipFill>
        <p:spPr>
          <a:xfrm>
            <a:off x="1185554" y="1166029"/>
            <a:ext cx="2604577" cy="200446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t="36089" b="1"/>
          <a:stretch/>
        </p:blipFill>
        <p:spPr>
          <a:xfrm>
            <a:off x="3836146" y="1166029"/>
            <a:ext cx="2078053" cy="199762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/>
          <a:srcRect l="11930" r="20689"/>
          <a:stretch/>
        </p:blipFill>
        <p:spPr>
          <a:xfrm>
            <a:off x="5968430" y="1166029"/>
            <a:ext cx="2000768" cy="1969573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1331640" y="3156750"/>
            <a:ext cx="1917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xerické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805685" y="3193673"/>
            <a:ext cx="2067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mezické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914199" y="3171565"/>
            <a:ext cx="2062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hydrické prostředí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968430" y="4149080"/>
            <a:ext cx="24920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nadbytek vody: málo kyslíku (</a:t>
            </a:r>
            <a:r>
              <a:rPr lang="cs-CZ" sz="22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anoxia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), redukční podmínky (vznik toxických sloučenin)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148540" y="4168287"/>
            <a:ext cx="2283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nedostatek vody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2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6944" y="1628800"/>
            <a:ext cx="507253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Makroživiny</a:t>
            </a:r>
            <a:r>
              <a:rPr lang="cs-CZ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(rostliny je potřebují ve velkém množství)</a:t>
            </a:r>
            <a:r>
              <a:rPr lang="cs-CZ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dusík, fosfor, </a:t>
            </a:r>
            <a:r>
              <a:rPr lang="cs-CZ" alt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draslík.</a:t>
            </a: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Makroživiny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se v půdě nachází převážně ve formě, která je rostlinami nevyužitelná.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Jen malou část (v průměru asi 2%) tvoří přístupné živiny.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Zbývající část je vázána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 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minerálech a v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těžko rozpustných sloučeninách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(sraženinách) (zejména fosfor) nebo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 nerozložených organických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zbytcích (zejména dusík).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-20706"/>
            <a:ext cx="9144000" cy="461665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Gradienty prostředí terestrických a </a:t>
            </a:r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semiterestrických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biotopů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699792" y="440959"/>
            <a:ext cx="4016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přístupnost živin (N, P, K)</a:t>
            </a: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07561"/>
            <a:ext cx="4251717" cy="454143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476620" y="6348991"/>
            <a:ext cx="16621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ballance.co.nz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928448" y="1428745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Vazba fosforu na </a:t>
            </a:r>
            <a:r>
              <a:rPr 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Al a Ca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1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-20706"/>
            <a:ext cx="9144000" cy="461665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Gradienty prostředí terestrických a </a:t>
            </a:r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semiterestrických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biotopů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699792" y="440959"/>
            <a:ext cx="4016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přístupnost živin (N, P, K)</a:t>
            </a: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3" descr="JD_L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93" y="1268759"/>
            <a:ext cx="3734404" cy="556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bdélník 4"/>
          <p:cNvSpPr>
            <a:spLocks noChangeArrowheads="1"/>
          </p:cNvSpPr>
          <p:nvPr/>
        </p:nvSpPr>
        <p:spPr bwMode="auto">
          <a:xfrm>
            <a:off x="0" y="1364289"/>
            <a:ext cx="539803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2206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Půdy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s vysokým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obsahem přístupných forem N, P, K jsou </a:t>
            </a:r>
            <a:r>
              <a:rPr lang="cs-CZ" altLang="cs-CZ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fertilní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, vegetace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na nich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většinou velmi </a:t>
            </a:r>
            <a:r>
              <a:rPr lang="cs-CZ" alt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produktivní</a:t>
            </a:r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Rostliny náročné na vysoký obsah těchto živin, zejména dusíku, se označují jako </a:t>
            </a:r>
            <a:r>
              <a:rPr lang="cs-CZ" altLang="cs-CZ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nitrofyty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(nitrogenium – dusík). Rostliny vyhýbající se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živinám bohatým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půdám jsou </a:t>
            </a:r>
            <a:r>
              <a:rPr lang="cs-CZ" altLang="cs-CZ" sz="2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nitrofobní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Nerostou na nich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z fyziologických důvodů (toxicita amoniakálního dusíku a fosforu) a z důvodů jejich nižší konkurenční (kompetiční) schopnosti.</a:t>
            </a:r>
          </a:p>
        </p:txBody>
      </p:sp>
    </p:spTree>
    <p:extLst>
      <p:ext uri="{BB962C8B-B14F-4D97-AF65-F5344CB8AC3E}">
        <p14:creationId xmlns:p14="http://schemas.microsoft.com/office/powerpoint/2010/main" val="41824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5" b="10551"/>
          <a:stretch>
            <a:fillRect/>
          </a:stretch>
        </p:blipFill>
        <p:spPr bwMode="auto">
          <a:xfrm>
            <a:off x="4983114" y="1628800"/>
            <a:ext cx="415448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ovéPole 2"/>
          <p:cNvSpPr txBox="1">
            <a:spLocks noChangeArrowheads="1"/>
          </p:cNvSpPr>
          <p:nvPr/>
        </p:nvSpPr>
        <p:spPr bwMode="auto">
          <a:xfrm>
            <a:off x="0" y="0"/>
            <a:ext cx="913447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Koncentrace dusíku, fosforu a draslíku spolu v dnešní krajině často korelují (hnojení, splachy), ale v přírodě často nastává situace, kdy je špatně dostupný jen jeden z nich, nejčastěji fosfor nebo dusík. Příčiny jsou často v geologickém složení podloží, managementu (seč odstraňuje hlavně dusík a draslík, požáry hlavně dusík apod.) nebo v současných změněných krajiny (atmosférická depozice dusíku).</a:t>
            </a:r>
          </a:p>
        </p:txBody>
      </p:sp>
      <p:sp>
        <p:nvSpPr>
          <p:cNvPr id="19460" name="TextovéPole 3"/>
          <p:cNvSpPr txBox="1">
            <a:spLocks noChangeArrowheads="1"/>
          </p:cNvSpPr>
          <p:nvPr/>
        </p:nvSpPr>
        <p:spPr bwMode="auto">
          <a:xfrm>
            <a:off x="50007" y="2498268"/>
            <a:ext cx="5246687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Hovoříme pak o </a:t>
            </a:r>
            <a:r>
              <a:rPr lang="cs-CZ" altLang="cs-CZ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limitaci dusíkem, limitaci fosforem nebo limitaci draslíkem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. Po přidání limitujícího prvku se zvýší produktivita. Jsou určité druhy rostlin, které jsou vázány na určitý typ limitace.</a:t>
            </a:r>
          </a:p>
          <a:p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Zemědělství – snaží se odstranit všechny živinové i jiné limitace</a:t>
            </a:r>
          </a:p>
          <a:p>
            <a:endParaRPr lang="cs-CZ" altLang="cs-CZ" sz="2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Ochrana přírody – snaží se udržet přirozený typ limitace.</a:t>
            </a:r>
          </a:p>
        </p:txBody>
      </p:sp>
      <p:sp>
        <p:nvSpPr>
          <p:cNvPr id="19461" name="Obdélník 5"/>
          <p:cNvSpPr>
            <a:spLocks noChangeArrowheads="1"/>
          </p:cNvSpPr>
          <p:nvPr/>
        </p:nvSpPr>
        <p:spPr bwMode="auto">
          <a:xfrm>
            <a:off x="5112495" y="6069926"/>
            <a:ext cx="3895725" cy="769441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Jev funguje na základě </a:t>
            </a:r>
            <a:r>
              <a:rPr lang="cs-CZ" altLang="cs-CZ" sz="2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Liebigova</a:t>
            </a:r>
            <a:r>
              <a:rPr lang="cs-CZ" altLang="cs-CZ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zákona minima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462" name="TextovéPole 6"/>
          <p:cNvSpPr txBox="1">
            <a:spLocks noChangeArrowheads="1"/>
          </p:cNvSpPr>
          <p:nvPr/>
        </p:nvSpPr>
        <p:spPr bwMode="auto">
          <a:xfrm>
            <a:off x="6446441" y="5073313"/>
            <a:ext cx="43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N</a:t>
            </a:r>
          </a:p>
        </p:txBody>
      </p:sp>
      <p:sp>
        <p:nvSpPr>
          <p:cNvPr id="19463" name="TextovéPole 7"/>
          <p:cNvSpPr txBox="1">
            <a:spLocks noChangeArrowheads="1"/>
          </p:cNvSpPr>
          <p:nvPr/>
        </p:nvSpPr>
        <p:spPr bwMode="auto">
          <a:xfrm>
            <a:off x="7451725" y="4724400"/>
            <a:ext cx="433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P</a:t>
            </a:r>
          </a:p>
        </p:txBody>
      </p:sp>
      <p:sp>
        <p:nvSpPr>
          <p:cNvPr id="19464" name="TextovéPole 8"/>
          <p:cNvSpPr txBox="1">
            <a:spLocks noChangeArrowheads="1"/>
          </p:cNvSpPr>
          <p:nvPr/>
        </p:nvSpPr>
        <p:spPr bwMode="auto">
          <a:xfrm>
            <a:off x="5580063" y="4076700"/>
            <a:ext cx="43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K</a:t>
            </a:r>
          </a:p>
        </p:txBody>
      </p:sp>
      <p:sp>
        <p:nvSpPr>
          <p:cNvPr id="19465" name="TextovéPole 9"/>
          <p:cNvSpPr txBox="1">
            <a:spLocks noChangeArrowheads="1"/>
          </p:cNvSpPr>
          <p:nvPr/>
        </p:nvSpPr>
        <p:spPr bwMode="auto">
          <a:xfrm>
            <a:off x="8193063" y="3349527"/>
            <a:ext cx="504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dirty="0" err="1"/>
              <a:t>Fe</a:t>
            </a:r>
            <a:endParaRPr lang="cs-CZ" altLang="cs-CZ" dirty="0"/>
          </a:p>
        </p:txBody>
      </p:sp>
      <p:sp>
        <p:nvSpPr>
          <p:cNvPr id="19466" name="TextovéPole 10"/>
          <p:cNvSpPr txBox="1">
            <a:spLocks noChangeArrowheads="1"/>
          </p:cNvSpPr>
          <p:nvPr/>
        </p:nvSpPr>
        <p:spPr bwMode="auto">
          <a:xfrm>
            <a:off x="5580063" y="2366505"/>
            <a:ext cx="80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dirty="0"/>
              <a:t>Mg</a:t>
            </a:r>
          </a:p>
        </p:txBody>
      </p:sp>
      <p:sp>
        <p:nvSpPr>
          <p:cNvPr id="19467" name="TextovéPole 11"/>
          <p:cNvSpPr txBox="1">
            <a:spLocks noChangeArrowheads="1"/>
          </p:cNvSpPr>
          <p:nvPr/>
        </p:nvSpPr>
        <p:spPr bwMode="auto">
          <a:xfrm>
            <a:off x="6948488" y="3111500"/>
            <a:ext cx="804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voda</a:t>
            </a:r>
          </a:p>
        </p:txBody>
      </p:sp>
      <p:sp>
        <p:nvSpPr>
          <p:cNvPr id="19468" name="TextovéPole 12"/>
          <p:cNvSpPr txBox="1">
            <a:spLocks noChangeArrowheads="1"/>
          </p:cNvSpPr>
          <p:nvPr/>
        </p:nvSpPr>
        <p:spPr bwMode="auto">
          <a:xfrm>
            <a:off x="6245598" y="2810798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dirty="0"/>
              <a:t>Ca</a:t>
            </a:r>
          </a:p>
        </p:txBody>
      </p:sp>
      <p:sp>
        <p:nvSpPr>
          <p:cNvPr id="19469" name="TextovéPole 13"/>
          <p:cNvSpPr txBox="1">
            <a:spLocks noChangeArrowheads="1"/>
          </p:cNvSpPr>
          <p:nvPr/>
        </p:nvSpPr>
        <p:spPr bwMode="auto">
          <a:xfrm>
            <a:off x="7580585" y="2052857"/>
            <a:ext cx="43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79227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99592" y="433103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koncentrace vodíkových iontů (pH)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27713" y="1038854"/>
            <a:ext cx="91332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Důležitý faktor, stejně jako ve vodě. </a:t>
            </a:r>
            <a:r>
              <a:rPr lang="cs-CZ" sz="2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Biotopy bazických a kyselých půd se zásadně liší svými druhy.</a:t>
            </a:r>
            <a:endParaRPr lang="cs-CZ" sz="23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-20706"/>
            <a:ext cx="9144000" cy="461665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Gradienty prostředí terestrických a </a:t>
            </a:r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semiterestrických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biotopů </a:t>
            </a:r>
          </a:p>
        </p:txBody>
      </p:sp>
      <p:sp>
        <p:nvSpPr>
          <p:cNvPr id="11" name="Obdélník 1"/>
          <p:cNvSpPr>
            <a:spLocks noChangeArrowheads="1"/>
          </p:cNvSpPr>
          <p:nvPr/>
        </p:nvSpPr>
        <p:spPr bwMode="auto">
          <a:xfrm>
            <a:off x="98625" y="1867220"/>
            <a:ext cx="91471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Acidofyty</a:t>
            </a:r>
            <a:r>
              <a:rPr lang="cs-CZ" altLang="cs-CZ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 rostou na kyselých půdách</a:t>
            </a:r>
          </a:p>
          <a:p>
            <a:r>
              <a:rPr lang="cs-CZ" altLang="cs-CZ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Neutrofyty</a:t>
            </a: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 rostou na neutrálních půdách</a:t>
            </a:r>
          </a:p>
          <a:p>
            <a:r>
              <a:rPr lang="cs-CZ" altLang="cs-CZ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Bazifyty</a:t>
            </a: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 rostou na bazických půdách. Velká část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bazifytů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u nás jsou </a:t>
            </a:r>
            <a:r>
              <a:rPr lang="cs-CZ" altLang="cs-CZ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kalcifyty</a:t>
            </a: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(rostou na půdách bohatých vápníkem).</a:t>
            </a:r>
          </a:p>
        </p:txBody>
      </p:sp>
      <p:pic>
        <p:nvPicPr>
          <p:cNvPr id="12" name="Picture 2" descr="MC4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92" y="3270024"/>
            <a:ext cx="2283628" cy="341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4"/>
          <p:cNvSpPr txBox="1">
            <a:spLocks noChangeArrowheads="1"/>
          </p:cNvSpPr>
          <p:nvPr/>
        </p:nvSpPr>
        <p:spPr bwMode="auto">
          <a:xfrm>
            <a:off x="646931" y="6188985"/>
            <a:ext cx="20891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vřes - </a:t>
            </a:r>
            <a:r>
              <a:rPr lang="cs-CZ" altLang="cs-CZ" sz="22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acidofyt</a:t>
            </a:r>
            <a:endParaRPr lang="cs-CZ" altLang="cs-CZ" sz="2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91221"/>
            <a:ext cx="4714181" cy="353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6"/>
          <p:cNvSpPr txBox="1">
            <a:spLocks noChangeArrowheads="1"/>
          </p:cNvSpPr>
          <p:nvPr/>
        </p:nvSpPr>
        <p:spPr bwMode="auto">
          <a:xfrm>
            <a:off x="5483446" y="6295595"/>
            <a:ext cx="3455987" cy="430887"/>
          </a:xfrm>
          <a:prstGeom prst="rect">
            <a:avLst/>
          </a:prstGeom>
          <a:solidFill>
            <a:schemeClr val="bg1">
              <a:alpha val="4588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ostřice </a:t>
            </a:r>
            <a:r>
              <a:rPr lang="cs-CZ" altLang="cs-CZ" sz="2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Davallova</a:t>
            </a:r>
            <a:r>
              <a:rPr lang="cs-CZ" altLang="cs-CZ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2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bazifyt</a:t>
            </a:r>
            <a:endParaRPr lang="cs-CZ" altLang="cs-CZ" sz="2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167323" y="461592"/>
            <a:ext cx="2088232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pH = - log (H</a:t>
            </a:r>
            <a:r>
              <a:rPr lang="cs-CZ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93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41941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 kyselých půd, na které se musí adaptovat </a:t>
            </a:r>
            <a:r>
              <a:rPr lang="cs-CZ" altLang="cs-CZ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acidofyty</a:t>
            </a:r>
            <a:r>
              <a:rPr lang="cs-CZ" altLang="cs-CZ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cs-CZ" alt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při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nízkém pH se v půdě mobilizuje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hliník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který je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toxický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kyselé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půdy jsou často bohaté i </a:t>
            </a: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železem a manganem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které mohou být v nadbytku taky toxické, hlavně v zamokřených půdách kde převažují dvoumocné formy. Toxické jsou i volné </a:t>
            </a: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vodíkové ionty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(poškozují kořenové buňky)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kyselé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půdy mívají </a:t>
            </a: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nedostatek draslíku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(zvlášť když dochází k exportu biomasy) </a:t>
            </a: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fosforu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(bývá vázán na hliník a železo) . Dusík je převážně ve formě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amoniakální</a:t>
            </a: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(NH</a:t>
            </a:r>
            <a:r>
              <a:rPr lang="cs-CZ" altLang="cs-CZ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cs-CZ" altLang="cs-CZ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). Dusík je často vázán v humusu nebo rašelině; některé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acidofyty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umějí přijímat aminokyseliny jako zdroj dusíku (suchopýr pochvatý).</a:t>
            </a:r>
          </a:p>
          <a:p>
            <a:r>
              <a:rPr lang="cs-CZ" altLang="cs-CZ" dirty="0">
                <a:cs typeface="Times New Roman" panose="02020603050405020304" pitchFamily="18" charset="0"/>
              </a:rPr>
              <a:t> </a:t>
            </a:r>
            <a:endParaRPr lang="cs-CZ" altLang="cs-CZ" sz="1000" dirty="0">
              <a:cs typeface="Times New Roman" panose="02020603050405020304" pitchFamily="18" charset="0"/>
            </a:endParaRPr>
          </a:p>
          <a:p>
            <a:r>
              <a:rPr lang="cs-CZ" altLang="cs-CZ" dirty="0">
                <a:cs typeface="Times New Roman" panose="02020603050405020304" pitchFamily="18" charset="0"/>
              </a:rPr>
              <a:t> </a:t>
            </a:r>
            <a:endParaRPr lang="cs-CZ" altLang="cs-CZ" sz="1000" dirty="0">
              <a:cs typeface="Times New Roman" panose="02020603050405020304" pitchFamily="18" charset="0"/>
            </a:endParaRPr>
          </a:p>
          <a:p>
            <a:r>
              <a:rPr lang="cs-CZ" altLang="cs-CZ" dirty="0">
                <a:cs typeface="Times New Roman" panose="02020603050405020304" pitchFamily="18" charset="0"/>
              </a:rPr>
              <a:t> </a:t>
            </a:r>
            <a:endParaRPr lang="cs-CZ" altLang="cs-CZ" sz="1000" dirty="0">
              <a:cs typeface="Times New Roman" panose="02020603050405020304" pitchFamily="18" charset="0"/>
            </a:endParaRPr>
          </a:p>
        </p:txBody>
      </p:sp>
      <p:pic>
        <p:nvPicPr>
          <p:cNvPr id="1536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4688"/>
            <a:ext cx="2808288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214688"/>
            <a:ext cx="546735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ovéPole 4"/>
          <p:cNvSpPr txBox="1">
            <a:spLocks noChangeArrowheads="1"/>
          </p:cNvSpPr>
          <p:nvPr/>
        </p:nvSpPr>
        <p:spPr bwMode="auto">
          <a:xfrm>
            <a:off x="3581400" y="3214688"/>
            <a:ext cx="2663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suchopýr pochvatý</a:t>
            </a:r>
          </a:p>
        </p:txBody>
      </p:sp>
      <p:sp>
        <p:nvSpPr>
          <p:cNvPr id="15366" name="TextovéPole 5"/>
          <p:cNvSpPr txBox="1">
            <a:spLocks noChangeArrowheads="1"/>
          </p:cNvSpPr>
          <p:nvPr/>
        </p:nvSpPr>
        <p:spPr bwMode="auto">
          <a:xfrm>
            <a:off x="539750" y="3208338"/>
            <a:ext cx="129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i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brusnice brusinka</a:t>
            </a:r>
          </a:p>
        </p:txBody>
      </p:sp>
    </p:spTree>
    <p:extLst>
      <p:ext uri="{BB962C8B-B14F-4D97-AF65-F5344CB8AC3E}">
        <p14:creationId xmlns:p14="http://schemas.microsoft.com/office/powerpoint/2010/main" val="191529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7950" y="34925"/>
            <a:ext cx="8567738" cy="623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 bazických půd, na které se musí adaptovat </a:t>
            </a:r>
            <a:r>
              <a:rPr lang="cs-CZ" altLang="cs-CZ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bazifyty</a:t>
            </a:r>
            <a:endParaRPr lang="cs-CZ" altLang="cs-CZ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87" name="Obdélník 4"/>
          <p:cNvSpPr>
            <a:spLocks noChangeArrowheads="1"/>
          </p:cNvSpPr>
          <p:nvPr/>
        </p:nvSpPr>
        <p:spPr bwMode="auto">
          <a:xfrm>
            <a:off x="-14288" y="658813"/>
            <a:ext cx="897890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Symbol" panose="05050102010706020507" pitchFamily="18" charset="2"/>
              <a:buChar char="-"/>
            </a:pPr>
            <a:r>
              <a:rPr lang="cs-CZ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velkém obsahu uhličitanu vápenatého (zvyšuje pH) se na vápník váže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železo,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které je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nedostupné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Železo je stopový prvek, jeho nedostatek způsobuje chlorózy.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vápník se pevně váže i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fosfor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který se taky stává extrémně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nedostupným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hlavně v mokřadech.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dusík 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převážně ve formě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dusičnanové 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</a:t>
            </a:r>
            <a:r>
              <a:rPr lang="cs-CZ" altLang="cs-CZ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altLang="cs-CZ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Bazické půdy zpravidla vznikají na vápenci nebo na vápnitém podloží. Vápenec 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nebo vysrážený uhličitan vápenatý ovlivňují strukturní vlastnosti půdy (například vodní a teplotní režim).</a:t>
            </a: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3771900"/>
            <a:ext cx="45339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3752850"/>
            <a:ext cx="422433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ovéPole 7"/>
          <p:cNvSpPr txBox="1">
            <a:spLocks noChangeArrowheads="1"/>
          </p:cNvSpPr>
          <p:nvPr/>
        </p:nvSpPr>
        <p:spPr bwMode="auto">
          <a:xfrm>
            <a:off x="4762500" y="3784600"/>
            <a:ext cx="2663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i="1">
                <a:solidFill>
                  <a:schemeClr val="bg1"/>
                </a:solidFill>
              </a:rPr>
              <a:t>dvojštítek hladký</a:t>
            </a:r>
          </a:p>
        </p:txBody>
      </p:sp>
      <p:sp>
        <p:nvSpPr>
          <p:cNvPr id="16391" name="TextovéPole 9"/>
          <p:cNvSpPr txBox="1">
            <a:spLocks noChangeArrowheads="1"/>
          </p:cNvSpPr>
          <p:nvPr/>
        </p:nvSpPr>
        <p:spPr bwMode="auto">
          <a:xfrm>
            <a:off x="179388" y="3821113"/>
            <a:ext cx="2663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i="1">
                <a:solidFill>
                  <a:schemeClr val="bg1"/>
                </a:solidFill>
              </a:rPr>
              <a:t>pěchava vápnomilná</a:t>
            </a:r>
          </a:p>
        </p:txBody>
      </p:sp>
    </p:spTree>
    <p:extLst>
      <p:ext uri="{BB962C8B-B14F-4D97-AF65-F5344CB8AC3E}">
        <p14:creationId xmlns:p14="http://schemas.microsoft.com/office/powerpoint/2010/main" val="337402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338" y="764343"/>
            <a:ext cx="4430712" cy="276998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slaniska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např. Sedlec u Mikulova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alt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vysoký obsah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solí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(salinita): toxicita,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extrémní osmotický tlak půdního roztoku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rostliny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adaptované na slané půdy se nazývají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halofyty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slaniska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jsou u nás vzácná, řada druhů vyhynula (např. slanorožec)</a:t>
            </a:r>
          </a:p>
        </p:txBody>
      </p:sp>
      <p:sp>
        <p:nvSpPr>
          <p:cNvPr id="4" name="Obdélník 3"/>
          <p:cNvSpPr/>
          <p:nvPr/>
        </p:nvSpPr>
        <p:spPr>
          <a:xfrm>
            <a:off x="107950" y="34925"/>
            <a:ext cx="9036050" cy="623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Extrémní případy bazických půd, které nemusí být nutně vápnité</a:t>
            </a:r>
          </a:p>
          <a:p>
            <a:endParaRPr lang="cs-CZ" alt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466632" y="788808"/>
            <a:ext cx="4716463" cy="246221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hadce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např. </a:t>
            </a:r>
            <a:r>
              <a:rPr lang="cs-CZ" altLang="cs-CZ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Mohelenská</a:t>
            </a:r>
            <a:r>
              <a:rPr lang="cs-CZ" alt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 hadcová step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toxicita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uhličitanu hořečnatého, obecně převisu hořčíku nad vápníkem a doprovodných těžkých kovů (nikl, kadmium)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rostliny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adaptované na hadce se nazývají </a:t>
            </a:r>
            <a:r>
              <a:rPr lang="cs-CZ" altLang="cs-CZ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serpentinofyty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741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4005263"/>
            <a:ext cx="4265613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ovéPole 5"/>
          <p:cNvSpPr txBox="1">
            <a:spLocks noChangeArrowheads="1"/>
          </p:cNvSpPr>
          <p:nvPr/>
        </p:nvSpPr>
        <p:spPr bwMode="auto">
          <a:xfrm>
            <a:off x="4864100" y="4005263"/>
            <a:ext cx="2735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podmrvka hadcová</a:t>
            </a:r>
          </a:p>
        </p:txBody>
      </p:sp>
      <p:pic>
        <p:nvPicPr>
          <p:cNvPr id="17415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19550"/>
            <a:ext cx="426243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ovéPole 8"/>
          <p:cNvSpPr txBox="1">
            <a:spLocks noChangeArrowheads="1"/>
          </p:cNvSpPr>
          <p:nvPr/>
        </p:nvSpPr>
        <p:spPr bwMode="auto">
          <a:xfrm>
            <a:off x="107950" y="4076700"/>
            <a:ext cx="2735263" cy="338138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slanorožec rozprostřený</a:t>
            </a:r>
          </a:p>
        </p:txBody>
      </p:sp>
    </p:spTree>
    <p:extLst>
      <p:ext uri="{BB962C8B-B14F-4D97-AF65-F5344CB8AC3E}">
        <p14:creationId xmlns:p14="http://schemas.microsoft.com/office/powerpoint/2010/main" val="379111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950" y="34925"/>
            <a:ext cx="9036050" cy="623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Sorpční komplex</a:t>
            </a:r>
            <a:endParaRPr lang="cs-CZ" altLang="cs-CZ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4701" y="658813"/>
            <a:ext cx="89644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S půdním pH a dostupností živin souvisí pojem sorpční komplex. Rozpustné anionty a kationty jsou vázány na půdní koloidy (částečky menší než 1 µm: humus, jíl apod.). </a:t>
            </a:r>
            <a:r>
              <a:rPr 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Nenasycený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sorpční komplex je takový, kde jsou na anionty navázány převážně H+ ionty (kyselé půdy). </a:t>
            </a:r>
            <a:r>
              <a:rPr 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Komplex sorpčně nasycený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váže velké množství dvojmocných iontů (Ca, Mg: půdy vápnité, neutrální, pro naše rostliny příznivé) nebo váže převážně jednomocné ionty (Na, slané alkalické půdy). </a:t>
            </a:r>
          </a:p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Minerály a živiny mohou ze sorpčního komplexu </a:t>
            </a:r>
            <a:r>
              <a:rPr 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vyluhovávat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kyselé deště (viz Biogeochemické cykly).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3645024"/>
            <a:ext cx="4968552" cy="300451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092280" y="646487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Meetei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 2020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9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13228"/>
          <a:stretch/>
        </p:blipFill>
        <p:spPr>
          <a:xfrm>
            <a:off x="142871" y="2614001"/>
            <a:ext cx="2604577" cy="20044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36089" b="1"/>
          <a:stretch/>
        </p:blipFill>
        <p:spPr>
          <a:xfrm>
            <a:off x="2822312" y="2594845"/>
            <a:ext cx="2078053" cy="19976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t="18086"/>
          <a:stretch/>
        </p:blipFill>
        <p:spPr>
          <a:xfrm>
            <a:off x="7067709" y="2614001"/>
            <a:ext cx="1984171" cy="20122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11930" r="20689"/>
          <a:stretch/>
        </p:blipFill>
        <p:spPr>
          <a:xfrm>
            <a:off x="4972374" y="2631448"/>
            <a:ext cx="2000768" cy="196957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-48724" y="4626280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voda je v nedostatku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865825" y="4733610"/>
            <a:ext cx="19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střední úroveň vlhkosti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200591" y="4677059"/>
            <a:ext cx="1504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voda je v nadbytku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048761" y="4733610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voda tvoří celé prostředí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29213" y="1751314"/>
            <a:ext cx="462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terestrické (suchozemské) prostředí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788024" y="1724413"/>
            <a:ext cx="2223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emiterestrické</a:t>
            </a:r>
            <a:endParaRPr lang="cs-CZ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011931" y="1618370"/>
            <a:ext cx="1969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akvatické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180602" y="5503486"/>
            <a:ext cx="2314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xerické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  <a:endParaRPr lang="cs-CZ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2684385" y="5474915"/>
            <a:ext cx="2440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mezické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5306237" y="5457277"/>
            <a:ext cx="1312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mokřady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7100256" y="5531171"/>
            <a:ext cx="1951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vodní biotopy</a:t>
            </a:r>
          </a:p>
        </p:txBody>
      </p:sp>
      <p:cxnSp>
        <p:nvCxnSpPr>
          <p:cNvPr id="19" name="Přímá spojnice 18"/>
          <p:cNvCxnSpPr/>
          <p:nvPr/>
        </p:nvCxnSpPr>
        <p:spPr bwMode="auto">
          <a:xfrm flipH="1">
            <a:off x="6962838" y="260648"/>
            <a:ext cx="57435" cy="6199654"/>
          </a:xfrm>
          <a:prstGeom prst="line">
            <a:avLst/>
          </a:prstGeom>
          <a:solidFill>
            <a:schemeClr val="accent1"/>
          </a:solidFill>
          <a:ln w="1047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ovéPole 21"/>
          <p:cNvSpPr txBox="1"/>
          <p:nvPr/>
        </p:nvSpPr>
        <p:spPr>
          <a:xfrm>
            <a:off x="971600" y="941236"/>
            <a:ext cx="525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vytváří se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půda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(nebo rašelinný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humolit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081677" y="188715"/>
            <a:ext cx="35257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dnešní přednáška</a:t>
            </a:r>
            <a:endParaRPr lang="cs-CZ" sz="3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7127906" y="542036"/>
            <a:ext cx="1706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usazuje se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sediment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1443" y="6222256"/>
            <a:ext cx="2351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xerofilní organizmy</a:t>
            </a:r>
            <a:endParaRPr lang="cs-CZ" sz="2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916433" y="6200653"/>
            <a:ext cx="1726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mezofilní </a:t>
            </a:r>
            <a:r>
              <a:rPr lang="cs-CZ" sz="2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</a:t>
            </a:r>
            <a:r>
              <a:rPr lang="cs-CZ" sz="2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2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5116756" y="6046623"/>
            <a:ext cx="19038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hygrofilní </a:t>
            </a:r>
            <a:r>
              <a:rPr lang="cs-CZ" sz="2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</a:t>
            </a:r>
            <a:r>
              <a:rPr lang="cs-CZ" sz="2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2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6084168" y="6460302"/>
            <a:ext cx="30598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hygrobiontní</a:t>
            </a:r>
            <a:r>
              <a:rPr lang="cs-CZ" sz="2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organizmy</a:t>
            </a:r>
            <a:endParaRPr lang="cs-CZ" sz="2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39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258" y="849729"/>
            <a:ext cx="8640762" cy="2862322"/>
          </a:xfrm>
          <a:prstGeom prst="rect">
            <a:avLst/>
          </a:prstGeom>
        </p:spPr>
        <p:txBody>
          <a:bodyPr>
            <a:spAutoFit/>
          </a:bodyPr>
          <a:lstStyle>
            <a:lvl1pPr indent="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Textura půdy: podíl jednotlivých, různě velkých minerálních částic: </a:t>
            </a:r>
            <a:r>
              <a:rPr lang="cs-CZ" altLang="cs-CZ" sz="2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jílu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(pod 0,001 mm), </a:t>
            </a:r>
            <a:r>
              <a:rPr lang="cs-CZ" altLang="cs-CZ" sz="2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prachu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(0,001 - 0,05 mm) a </a:t>
            </a:r>
            <a:r>
              <a:rPr lang="cs-CZ" altLang="cs-CZ" sz="2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písku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(0,05 - 2 mm). Základní rozlišení na půdy </a:t>
            </a:r>
            <a:r>
              <a:rPr lang="cs-CZ" alt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lehké, střední a těžké</a:t>
            </a:r>
            <a:r>
              <a:rPr lang="cs-CZ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alt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Rostliny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rostoucí na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písčitých (lehkých)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půdách jsou </a:t>
            </a:r>
            <a:r>
              <a:rPr lang="cs-CZ" altLang="cs-CZ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psamofyty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 Písčité půdy mají vysoké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provzušnění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aeraci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), malou vzlínavost vody, nízkou tepelnou vodivost, nízká sorpční schopnost, jsou pohyblivé). U nás se vyskytují například v oblasti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Vátých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písků u Bzence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Naopak jílovité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substráty jsou “těžké” – drží vodu, nepřehřívají se, mají často vyšší obsah minerálních iontů. Rostliny vyhledávající jílovité půdy jsou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pelofyty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483" name="Picture 2" descr="MC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6" y="3762375"/>
            <a:ext cx="4645026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647" y="3762375"/>
            <a:ext cx="4650354" cy="309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ovéPole 5"/>
          <p:cNvSpPr txBox="1">
            <a:spLocks noChangeArrowheads="1"/>
          </p:cNvSpPr>
          <p:nvPr/>
        </p:nvSpPr>
        <p:spPr bwMode="auto">
          <a:xfrm>
            <a:off x="7230498" y="3861048"/>
            <a:ext cx="1908175" cy="339725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 dirty="0">
                <a:solidFill>
                  <a:srgbClr val="7030A0"/>
                </a:solidFill>
              </a:rPr>
              <a:t>paličkovec šedavý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07504" y="410786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textura půdy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-203839" y="10217"/>
            <a:ext cx="8388424" cy="461665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Gradienty prostředí terestrických a </a:t>
            </a:r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semiterestrických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biotopů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534093"/>
            <a:ext cx="101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klima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180528" y="0"/>
            <a:ext cx="8388424" cy="461665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Gradienty prostředí terestrických a </a:t>
            </a:r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semiterestrických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biotopů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10345"/>
            <a:ext cx="3385577" cy="239578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14462" y="1143475"/>
            <a:ext cx="5609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Klimatické faktory, například:</a:t>
            </a:r>
          </a:p>
          <a:p>
            <a:endParaRPr 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roční úhrn srážek (mapa pro ČR vpravo)</a:t>
            </a:r>
          </a:p>
          <a:p>
            <a:pPr marL="342900" indent="-342900">
              <a:buFontTx/>
              <a:buChar char="-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roční a sezónní průměrné teploty</a:t>
            </a:r>
          </a:p>
          <a:p>
            <a:pPr marL="342900" indent="-342900">
              <a:buFontTx/>
              <a:buChar char="-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jejich kombinace (evapotranspirace, </a:t>
            </a:r>
            <a:r>
              <a:rPr 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aridita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buFontTx/>
              <a:buChar char="-"/>
            </a:pP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C:\Dokumenty\Vyuka\11-2003\ze_slavikove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" y="3289286"/>
            <a:ext cx="4473359" cy="34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602831" y="4761835"/>
            <a:ext cx="45377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Makroklima ovlivňuje výskyt lesa a bezlesí, spolu s edafickými podmínkami (viz přednášky Společenstva a Biomy), ale samozřejmě utváří i rozdíly v rámci lesních a nelesních biotopů 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8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620688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Disturbance (narušování), cyklické katastrofy</a:t>
            </a:r>
          </a:p>
          <a:p>
            <a:endParaRPr lang="cs-CZ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0377" y="34545"/>
            <a:ext cx="8388424" cy="461665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Gradienty prostředí terestrických a </a:t>
            </a:r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semiterestrických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biotopů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44904" y="1568782"/>
            <a:ext cx="84249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Spolu s klimatem ovlivňují, zda se na místě vyskytne lesní nebo nelesní biotop nebo biom, ale určují i rozdíly v rámci lesních i nelesních biotopů</a:t>
            </a:r>
          </a:p>
          <a:p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 přírodních (méně člověkem ovlivněných krajinách)</a:t>
            </a:r>
          </a:p>
          <a:p>
            <a:endParaRPr 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intenzita a četnost požárů</a:t>
            </a:r>
          </a:p>
          <a:p>
            <a:pPr marL="342900" indent="-342900">
              <a:buFontTx/>
              <a:buChar char="-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intenzita a četnost povodní, sopečných erupcí a jiných katastrof</a:t>
            </a:r>
          </a:p>
          <a:p>
            <a:pPr marL="342900" indent="-342900">
              <a:buFontTx/>
              <a:buChar char="-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Intenzita pastvy velkých býložravců</a:t>
            </a:r>
          </a:p>
          <a:p>
            <a:endParaRPr 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 člověkem výrazně ovlivňovaných krajinách</a:t>
            </a:r>
          </a:p>
          <a:p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intenzita seče</a:t>
            </a:r>
          </a:p>
          <a:p>
            <a:pPr marL="342900" indent="-342900">
              <a:buFontTx/>
              <a:buChar char="-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intenzita pastvy domestikovaných zvířat</a:t>
            </a:r>
          </a:p>
          <a:p>
            <a:pPr marL="342900" indent="-342900">
              <a:buFontTx/>
              <a:buChar char="-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Intenzita těžby dřeva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00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28553" y="38115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Vztah mezi vegetací, půdou a klimatem</a:t>
            </a:r>
            <a:endParaRPr lang="cs-CZ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204806" y="70520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klima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183940" y="2983415"/>
            <a:ext cx="51125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půdní horizonty </a:t>
            </a:r>
          </a:p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vrstvy půdy lišící se množstvím humusu, jílu, hodnotou pH, převládajícími chemickými pochody (oxidace nebo redukce), přístupností živin apod.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632618" y="756020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vegetace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(les/trávník)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284926" y="200135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půdotvorné procesy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740224" y="5241712"/>
            <a:ext cx="1753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půdní typ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Přímá spojnice se šipkou 9"/>
          <p:cNvCxnSpPr/>
          <p:nvPr/>
        </p:nvCxnSpPr>
        <p:spPr bwMode="auto">
          <a:xfrm>
            <a:off x="1816874" y="1238881"/>
            <a:ext cx="900100" cy="6608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se šipkou 10"/>
          <p:cNvCxnSpPr/>
          <p:nvPr/>
        </p:nvCxnSpPr>
        <p:spPr bwMode="auto">
          <a:xfrm>
            <a:off x="2176914" y="921232"/>
            <a:ext cx="1386974" cy="594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se šipkou 12"/>
          <p:cNvCxnSpPr/>
          <p:nvPr/>
        </p:nvCxnSpPr>
        <p:spPr bwMode="auto">
          <a:xfrm>
            <a:off x="3473058" y="2535025"/>
            <a:ext cx="684076" cy="6184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/>
          <p:cNvCxnSpPr/>
          <p:nvPr/>
        </p:nvCxnSpPr>
        <p:spPr bwMode="auto">
          <a:xfrm>
            <a:off x="5937870" y="4623257"/>
            <a:ext cx="684076" cy="6184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Přímá spojnice se šipkou 14"/>
          <p:cNvCxnSpPr/>
          <p:nvPr/>
        </p:nvCxnSpPr>
        <p:spPr bwMode="auto">
          <a:xfrm flipH="1" flipV="1">
            <a:off x="5741311" y="1289693"/>
            <a:ext cx="16539" cy="15037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se šipkou 16"/>
          <p:cNvCxnSpPr/>
          <p:nvPr/>
        </p:nvCxnSpPr>
        <p:spPr bwMode="auto">
          <a:xfrm flipH="1">
            <a:off x="4301151" y="1261860"/>
            <a:ext cx="1080119" cy="6674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6" name="Skupina 3"/>
          <p:cNvGrpSpPr>
            <a:grpSpLocks noChangeAspect="1"/>
          </p:cNvGrpSpPr>
          <p:nvPr/>
        </p:nvGrpSpPr>
        <p:grpSpPr bwMode="auto">
          <a:xfrm>
            <a:off x="502862" y="2793440"/>
            <a:ext cx="2738959" cy="3983840"/>
            <a:chOff x="107950" y="584200"/>
            <a:chExt cx="4151313" cy="6229350"/>
          </a:xfrm>
        </p:grpSpPr>
        <p:pic>
          <p:nvPicPr>
            <p:cNvPr id="37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584200"/>
              <a:ext cx="4151313" cy="622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ovéPole 5"/>
            <p:cNvSpPr txBox="1">
              <a:spLocks noChangeArrowheads="1"/>
            </p:cNvSpPr>
            <p:nvPr/>
          </p:nvSpPr>
          <p:spPr bwMode="auto">
            <a:xfrm>
              <a:off x="1789113" y="1628775"/>
              <a:ext cx="6223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39" name="TextovéPole 6"/>
            <p:cNvSpPr txBox="1">
              <a:spLocks noChangeArrowheads="1"/>
            </p:cNvSpPr>
            <p:nvPr/>
          </p:nvSpPr>
          <p:spPr bwMode="auto">
            <a:xfrm>
              <a:off x="1789113" y="2349500"/>
              <a:ext cx="6223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40" name="TextovéPole 7"/>
            <p:cNvSpPr txBox="1">
              <a:spLocks noChangeArrowheads="1"/>
            </p:cNvSpPr>
            <p:nvPr/>
          </p:nvSpPr>
          <p:spPr bwMode="auto">
            <a:xfrm>
              <a:off x="1789113" y="3644900"/>
              <a:ext cx="6223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41" name="TextovéPole 8"/>
            <p:cNvSpPr txBox="1">
              <a:spLocks noChangeArrowheads="1"/>
            </p:cNvSpPr>
            <p:nvPr/>
          </p:nvSpPr>
          <p:spPr bwMode="auto">
            <a:xfrm>
              <a:off x="1763713" y="5272088"/>
              <a:ext cx="6223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g</a:t>
              </a:r>
            </a:p>
          </p:txBody>
        </p:sp>
      </p:grpSp>
      <p:sp>
        <p:nvSpPr>
          <p:cNvPr id="46" name="TextovéPole 45"/>
          <p:cNvSpPr txBox="1"/>
          <p:nvPr/>
        </p:nvSpPr>
        <p:spPr>
          <a:xfrm>
            <a:off x="7369041" y="579524"/>
            <a:ext cx="1621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narušování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(seč, oheň)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Přímá spojnice se šipkou 46"/>
          <p:cNvCxnSpPr>
            <a:stCxn id="46" idx="1"/>
          </p:cNvCxnSpPr>
          <p:nvPr/>
        </p:nvCxnSpPr>
        <p:spPr bwMode="auto">
          <a:xfrm flipH="1" flipV="1">
            <a:off x="6516216" y="995022"/>
            <a:ext cx="852825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ovéPole 50"/>
          <p:cNvSpPr txBox="1"/>
          <p:nvPr/>
        </p:nvSpPr>
        <p:spPr>
          <a:xfrm>
            <a:off x="6168898" y="5727096"/>
            <a:ext cx="297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charakterizován posloupností horizontů, například: černozem = A+C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6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-33338"/>
            <a:ext cx="9144000" cy="6524863"/>
          </a:xfrm>
          <a:prstGeom prst="rect">
            <a:avLst/>
          </a:prstGeom>
        </p:spPr>
        <p:txBody>
          <a:bodyPr>
            <a:spAutoFit/>
          </a:bodyPr>
          <a:lstStyle>
            <a:lvl1pPr indent="447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Půdotvorné</a:t>
            </a:r>
            <a:r>
              <a:rPr lang="cs-CZ" altLang="cs-CZ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(pedogenetické)</a:t>
            </a:r>
            <a:r>
              <a:rPr lang="cs-CZ" altLang="cs-CZ" b="1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procesy</a:t>
            </a:r>
            <a:endParaRPr lang="cs-CZ" altLang="cs-CZ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22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cs-CZ" altLang="cs-CZ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zvětrávání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: mechanický rozpad horniny a chemická přeměna minerálů, tvorba jílu, uvolňování bází, oxidů ....</a:t>
            </a:r>
            <a:endParaRPr lang="cs-CZ" altLang="cs-CZ" sz="2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humifikace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: mikrobiální a chemické procesy, při nichž se organické zbytky mění v humus</a:t>
            </a:r>
            <a:endParaRPr lang="cs-CZ" altLang="cs-CZ" sz="2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eluviace</a:t>
            </a:r>
            <a:r>
              <a:rPr lang="cs-CZ" altLang="cs-CZ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Přemisťování jednotlivých půdních složek prosakující vodou směrem dolů. Například vyluhování solí, </a:t>
            </a:r>
            <a:r>
              <a:rPr lang="cs-CZ" altLang="cs-CZ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ilimerizace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(posun jílu),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podzolizace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(posun sloučenin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a Al, spolu s organickými látkami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cs-CZ" altLang="cs-CZ" sz="2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altLang="cs-CZ" sz="2200" i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iluviace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: opak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eluviace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(látky se ve vrstvě hromadí)</a:t>
            </a:r>
          </a:p>
          <a:p>
            <a:r>
              <a:rPr lang="cs-CZ" altLang="cs-CZ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oglejení</a:t>
            </a:r>
            <a:r>
              <a:rPr lang="cs-CZ" altLang="cs-CZ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uvolňování sloučenin železa při přemokření (redukční podmínky) a jejich srážení v suchém období. Při trvalém přemokření nastává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glejový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proces, kdy dochází k redukci sloučenin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Mn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zajílení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a charakteristickému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šedozelenomodrému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zbarvení (Fe</a:t>
            </a:r>
            <a:r>
              <a:rPr lang="cs-CZ" altLang="cs-CZ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cs-CZ" altLang="cs-CZ" sz="2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altLang="cs-CZ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solončakování</a:t>
            </a:r>
            <a:r>
              <a:rPr lang="cs-CZ" altLang="cs-CZ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vnášení lehce rozpustných solí do půdního profilu (např. vzlínání solí v aridním klimatu)</a:t>
            </a:r>
            <a:endParaRPr lang="cs-CZ" altLang="cs-CZ" sz="2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slancování</a:t>
            </a:r>
            <a:r>
              <a:rPr lang="cs-CZ" altLang="cs-CZ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altLang="cs-CZ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vymývání solí z povrchových vrstev a jejich akumulace ve spodních vrstvách.</a:t>
            </a:r>
            <a:endParaRPr lang="cs-CZ" altLang="cs-CZ" sz="2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67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36513" y="-4763"/>
            <a:ext cx="6192689" cy="6863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 sz="20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Horizont nadložního humusu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cs-CZ" alt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– rašelinný horizont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– humusový horizont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Svrchní část profilu,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tmavá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kyprá zemina.</a:t>
            </a:r>
          </a:p>
          <a:p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– eluviální horizont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Horizont, z nějž se srážkami (často za pomoci kořenů stromů) splavily koloidy (jíl, humus, oxidy železa) do spodních horizontů.</a:t>
            </a:r>
          </a:p>
          <a:p>
            <a:r>
              <a:rPr lang="cs-CZ" alt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iluviální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horizont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Horizont, kam se koloidy splavily.</a:t>
            </a:r>
          </a:p>
          <a:p>
            <a:endParaRPr lang="cs-CZ" altLang="cs-CZ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Bt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vznikl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ilimerizací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(je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bohatý jílem a zemina je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těžší)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Bs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vznikl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podzolizací, je chudý jílem, obohacený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Al a humusem</a:t>
            </a:r>
          </a:p>
          <a:p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Bn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vznikl splavením solí (je slaný)</a:t>
            </a:r>
          </a:p>
          <a:p>
            <a:endParaRPr lang="cs-CZ" alt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altLang="cs-CZ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Bv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–horizont </a:t>
            </a:r>
            <a:r>
              <a:rPr lang="cs-CZ" altLang="cs-CZ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vnitropůdního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zvětrávání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Uvolňování bází, oxidů, tvorba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jílu - ale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děje zvětráváním primárních minerálů, ne iluviací.</a:t>
            </a:r>
          </a:p>
          <a:p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 –</a:t>
            </a:r>
            <a:r>
              <a:rPr lang="cs-CZ" altLang="cs-CZ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oglejený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horizont; G –</a:t>
            </a:r>
            <a:r>
              <a:rPr lang="cs-CZ" altLang="cs-CZ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glejový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horizont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Redukční procesy při zamokření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– půdotvorný </a:t>
            </a:r>
            <a:r>
              <a:rPr lang="cs-CZ" alt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substrát; D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podloží; M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pevná hornina</a:t>
            </a:r>
            <a:endParaRPr lang="cs-CZ" altLang="cs-CZ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/>
          <p:cNvSpPr>
            <a:spLocks noChangeAspect="1"/>
          </p:cNvSpPr>
          <p:nvPr/>
        </p:nvSpPr>
        <p:spPr>
          <a:xfrm>
            <a:off x="30425" y="6100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Půdní horizonty vzniklé pedogenetickými</a:t>
            </a:r>
            <a:r>
              <a:rPr lang="cs-CZ" altLang="cs-CZ" b="1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procesy</a:t>
            </a:r>
            <a:endParaRPr lang="cs-CZ" altLang="cs-CZ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Skupina 3"/>
          <p:cNvGrpSpPr>
            <a:grpSpLocks noChangeAspect="1"/>
          </p:cNvGrpSpPr>
          <p:nvPr/>
        </p:nvGrpSpPr>
        <p:grpSpPr bwMode="auto">
          <a:xfrm>
            <a:off x="6174136" y="1374791"/>
            <a:ext cx="2821783" cy="4104308"/>
            <a:chOff x="107950" y="584200"/>
            <a:chExt cx="4151313" cy="6229350"/>
          </a:xfrm>
        </p:grpSpPr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584200"/>
              <a:ext cx="4151313" cy="622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5"/>
            <p:cNvSpPr txBox="1">
              <a:spLocks noChangeArrowheads="1"/>
            </p:cNvSpPr>
            <p:nvPr/>
          </p:nvSpPr>
          <p:spPr bwMode="auto">
            <a:xfrm>
              <a:off x="1789113" y="1628775"/>
              <a:ext cx="6223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8" name="TextovéPole 6"/>
            <p:cNvSpPr txBox="1">
              <a:spLocks noChangeArrowheads="1"/>
            </p:cNvSpPr>
            <p:nvPr/>
          </p:nvSpPr>
          <p:spPr bwMode="auto">
            <a:xfrm>
              <a:off x="1789113" y="2349500"/>
              <a:ext cx="6223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9" name="TextovéPole 7"/>
            <p:cNvSpPr txBox="1">
              <a:spLocks noChangeArrowheads="1"/>
            </p:cNvSpPr>
            <p:nvPr/>
          </p:nvSpPr>
          <p:spPr bwMode="auto">
            <a:xfrm>
              <a:off x="1789113" y="3644900"/>
              <a:ext cx="6223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0" name="TextovéPole 8"/>
            <p:cNvSpPr txBox="1">
              <a:spLocks noChangeArrowheads="1"/>
            </p:cNvSpPr>
            <p:nvPr/>
          </p:nvSpPr>
          <p:spPr bwMode="auto">
            <a:xfrm>
              <a:off x="1763713" y="5272088"/>
              <a:ext cx="6223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g</a:t>
              </a:r>
            </a:p>
          </p:txBody>
        </p:sp>
      </p:grpSp>
      <p:sp>
        <p:nvSpPr>
          <p:cNvPr id="11" name="Šipka dolů 9"/>
          <p:cNvSpPr>
            <a:spLocks noChangeArrowheads="1"/>
          </p:cNvSpPr>
          <p:nvPr/>
        </p:nvSpPr>
        <p:spPr bwMode="auto">
          <a:xfrm>
            <a:off x="7585027" y="2679092"/>
            <a:ext cx="443357" cy="877364"/>
          </a:xfrm>
          <a:prstGeom prst="downArrow">
            <a:avLst>
              <a:gd name="adj1" fmla="val 50000"/>
              <a:gd name="adj2" fmla="val 5010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33547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Biotopy a půdy</a:t>
            </a:r>
            <a:endParaRPr lang="cs-CZ" altLang="cs-CZ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2800" b="1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altLang="cs-CZ" sz="2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skály, sutě, jeskyně</a:t>
            </a:r>
          </a:p>
          <a:p>
            <a:pPr algn="ctr"/>
            <a:endParaRPr lang="cs-CZ" altLang="cs-CZ" sz="22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altLang="cs-CZ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téměř žádná půda, suché až </a:t>
            </a:r>
            <a:r>
              <a:rPr lang="cs-CZ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mezické</a:t>
            </a:r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prostředí. </a:t>
            </a:r>
            <a:endParaRPr lang="cs-CZ" altLang="cs-CZ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22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Petrofyty</a:t>
            </a:r>
            <a:r>
              <a:rPr lang="cs-CZ" altLang="cs-CZ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– rostou na skalách (žádná nebo mělká půda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); netřesk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Chasmofyty</a:t>
            </a:r>
            <a:r>
              <a:rPr lang="cs-CZ" altLang="cs-CZ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– rostou ve skalních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štěrbinách; tařice skalní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23" y="4049463"/>
            <a:ext cx="2884153" cy="192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91" y="4049462"/>
            <a:ext cx="2852975" cy="192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CP_45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3" y="4049462"/>
            <a:ext cx="2890963" cy="192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8826500" cy="267765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Biotopy a půdy</a:t>
            </a:r>
            <a:endParaRPr lang="cs-CZ" altLang="cs-CZ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2800" b="1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altLang="cs-CZ" sz="2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prameniště a rašeliniště</a:t>
            </a:r>
          </a:p>
          <a:p>
            <a:pPr algn="ctr"/>
            <a:r>
              <a:rPr lang="cs-CZ" altLang="cs-CZ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Trvale mokré prostředí. Místo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půdy spíše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kameny, usazenina, vysrážený uhličitan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nebo rašelinný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humolit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(v tom případě mluvíme buď o rašelinné půdě nebo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náslati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zrašelinělém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gleji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cs-CZ" alt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64" y="2780928"/>
            <a:ext cx="262645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915816" y="2996952"/>
            <a:ext cx="54726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prameniště</a:t>
            </a:r>
            <a:r>
              <a:rPr lang="cs-CZ" sz="2200" b="1" dirty="0" smtClean="0">
                <a:solidFill>
                  <a:srgbClr val="FF0000"/>
                </a:solidFill>
              </a:rPr>
              <a:t>: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trvale proudící voda, místo rašeliny spíše skalní podloží nebo kameny, nebo (při vápnité vodě v teplých oblastech) vysrážený uhličitan vápenatý (</a:t>
            </a:r>
            <a:r>
              <a:rPr 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pěnovec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), buď na povrchu půdy nebo až několik metrů mocný.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08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9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46849"/>
            <a:ext cx="3374932" cy="505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Dokumenty\Obrázky\michal_Ekolras\pudy9.jpg"/>
          <p:cNvPicPr>
            <a:picLocks noChangeAspect="1" noChangeArrowheads="1"/>
          </p:cNvPicPr>
          <p:nvPr/>
        </p:nvPicPr>
        <p:blipFill rotWithShape="1">
          <a:blip r:embed="rId3" cstate="print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r="1176"/>
          <a:stretch/>
        </p:blipFill>
        <p:spPr bwMode="auto">
          <a:xfrm>
            <a:off x="107503" y="116632"/>
            <a:ext cx="4537075" cy="672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499992" y="188640"/>
            <a:ext cx="4536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rašeliniště</a:t>
            </a:r>
            <a:r>
              <a:rPr lang="cs-CZ" sz="2200" b="1" dirty="0" smtClean="0">
                <a:solidFill>
                  <a:srgbClr val="FF0000"/>
                </a:solidFill>
              </a:rPr>
              <a:t>: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vrstva rašeliny, případně 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jemným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uhličitanem vápenatým (</a:t>
            </a:r>
            <a:r>
              <a:rPr 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pěnovec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jezerní křída). 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-3246" y="280973"/>
            <a:ext cx="362439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glej</a:t>
            </a:r>
            <a:r>
              <a:rPr lang="cs-CZ" alt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zrašelinělý</a:t>
            </a:r>
            <a:r>
              <a:rPr lang="cs-CZ" alt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+ </a:t>
            </a:r>
            <a:r>
              <a:rPr lang="cs-CZ" altLang="cs-CZ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Gor</a:t>
            </a:r>
            <a:r>
              <a:rPr lang="cs-CZ" alt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cs-CZ" altLang="cs-CZ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</a:t>
            </a:r>
            <a:endParaRPr lang="cs-CZ" altLang="cs-CZ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4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kumenty\Obrázky\michal_Ekolras\pudy9.jpg"/>
          <p:cNvPicPr>
            <a:picLocks noChangeAspect="1" noChangeArrowheads="1"/>
          </p:cNvPicPr>
          <p:nvPr/>
        </p:nvPicPr>
        <p:blipFill rotWithShape="1">
          <a:blip r:embed="rId2" cstate="print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75"/>
          <a:stretch/>
        </p:blipFill>
        <p:spPr bwMode="auto">
          <a:xfrm>
            <a:off x="0" y="1181003"/>
            <a:ext cx="3995936" cy="568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3016"/>
            <a:ext cx="469276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0"/>
            <a:ext cx="8826500" cy="123110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Biotopy a půdy</a:t>
            </a:r>
          </a:p>
          <a:p>
            <a:pPr algn="ctr"/>
            <a:r>
              <a:rPr lang="cs-CZ" altLang="cs-CZ" sz="2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nerašelinné mokřady</a:t>
            </a:r>
          </a:p>
          <a:p>
            <a:pPr algn="ctr"/>
            <a:r>
              <a:rPr lang="cs-CZ" altLang="cs-CZ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Trvale mokré prostředí, ale bez rašeliny, vzniká půdní typ </a:t>
            </a:r>
            <a:r>
              <a:rPr lang="cs-CZ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glej</a:t>
            </a:r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cs-CZ" alt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1"/>
          <p:cNvSpPr>
            <a:spLocks noChangeArrowheads="1"/>
          </p:cNvSpPr>
          <p:nvPr/>
        </p:nvSpPr>
        <p:spPr bwMode="auto">
          <a:xfrm>
            <a:off x="107504" y="1233836"/>
            <a:ext cx="2880320" cy="461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err="1">
                <a:solidFill>
                  <a:srgbClr val="FF0000"/>
                </a:solidFill>
              </a:rPr>
              <a:t>glej</a:t>
            </a:r>
            <a:r>
              <a:rPr lang="cs-CZ" altLang="cs-CZ" dirty="0">
                <a:solidFill>
                  <a:srgbClr val="FF0000"/>
                </a:solidFill>
              </a:rPr>
              <a:t> AG + </a:t>
            </a:r>
            <a:r>
              <a:rPr lang="cs-CZ" altLang="cs-CZ" dirty="0" err="1">
                <a:solidFill>
                  <a:srgbClr val="FF0000"/>
                </a:solidFill>
              </a:rPr>
              <a:t>Gor</a:t>
            </a:r>
            <a:r>
              <a:rPr lang="cs-CZ" altLang="cs-CZ" dirty="0">
                <a:solidFill>
                  <a:srgbClr val="FF0000"/>
                </a:solidFill>
              </a:rPr>
              <a:t> + </a:t>
            </a:r>
            <a:r>
              <a:rPr lang="cs-CZ" altLang="cs-CZ" dirty="0" err="1">
                <a:solidFill>
                  <a:srgbClr val="FF0000"/>
                </a:solidFill>
              </a:rPr>
              <a:t>Gr</a:t>
            </a:r>
            <a:endParaRPr lang="cs-CZ" alt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2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1005333"/>
            <a:ext cx="8892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-   základní zdroj živin a vody pro růst a vývoj rostlin</a:t>
            </a:r>
          </a:p>
          <a:p>
            <a:pPr marL="342900" indent="-342900">
              <a:buFontTx/>
              <a:buChar char="-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substrát pro růst vyšších rostlin</a:t>
            </a:r>
          </a:p>
          <a:p>
            <a:pPr marL="342900" indent="-342900">
              <a:buFontTx/>
              <a:buChar char="-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životní prostředí řady živočichů a rozkladačů (houby, bakterie)</a:t>
            </a:r>
          </a:p>
          <a:p>
            <a:pPr marL="342900" indent="-342900">
              <a:buFontTx/>
              <a:buChar char="-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archív krajinných změn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75856" y="0"/>
            <a:ext cx="2304256" cy="861774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5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Půda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7504" y="3140968"/>
            <a:ext cx="8928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Sestává z minerálních a organických látek.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Minerální látky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jsou anorganické sloučeniny, které pochází z matečné horniny (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autochtonní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původ) nebo přišly z okolí (větrem, vodou, sesuvem apod. –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alochtonní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původ). Patří sem i půdní voda (H</a:t>
            </a:r>
            <a:r>
              <a:rPr lang="cs-CZ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O)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Organické látky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jsou organické sloučeniny biologického původu s převahou uhlíku (</a:t>
            </a:r>
            <a:r>
              <a:rPr lang="cs-CZ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cs-CZ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organic</a:t>
            </a:r>
            <a:r>
              <a:rPr lang="cs-CZ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: SOC), což jsou vlastně různě rozložené zbytky rostlin a živočichů.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22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kumenty\Obrázky\michal_Ekolras\pudy6.jpg"/>
          <p:cNvPicPr>
            <a:picLocks noChangeAspect="1" noChangeArrowheads="1"/>
          </p:cNvPicPr>
          <p:nvPr/>
        </p:nvPicPr>
        <p:blipFill>
          <a:blip r:embed="rId2" cstate="print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7"/>
          <a:stretch>
            <a:fillRect/>
          </a:stretch>
        </p:blipFill>
        <p:spPr bwMode="auto">
          <a:xfrm>
            <a:off x="2240235" y="3160010"/>
            <a:ext cx="5173434" cy="358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0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Biotopy a půdy</a:t>
            </a:r>
          </a:p>
          <a:p>
            <a:pPr algn="ctr"/>
            <a:r>
              <a:rPr lang="cs-CZ" altLang="cs-CZ" sz="2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biotopy s mělkou půdou</a:t>
            </a:r>
            <a:endParaRPr lang="cs-CZ" altLang="cs-CZ" sz="2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skalách (např. vápence), v horách (alpínské trávníky)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2" y="1363523"/>
            <a:ext cx="2952328" cy="192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102-02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62504"/>
            <a:ext cx="291151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4"/>
          <p:cNvSpPr txBox="1">
            <a:spLocks noChangeArrowheads="1"/>
          </p:cNvSpPr>
          <p:nvPr/>
        </p:nvSpPr>
        <p:spPr bwMode="auto">
          <a:xfrm>
            <a:off x="3923928" y="1780059"/>
            <a:ext cx="15121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horizonty</a:t>
            </a:r>
          </a:p>
          <a:p>
            <a:pPr algn="ctr"/>
            <a:r>
              <a:rPr lang="cs-CZ" alt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A+C</a:t>
            </a:r>
            <a:endParaRPr lang="cs-CZ" altLang="cs-CZ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ovéPole 5"/>
          <p:cNvSpPr txBox="1">
            <a:spLocks noChangeArrowheads="1"/>
          </p:cNvSpPr>
          <p:nvPr/>
        </p:nvSpPr>
        <p:spPr bwMode="auto">
          <a:xfrm>
            <a:off x="7218254" y="5182335"/>
            <a:ext cx="1490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vápnitá !</a:t>
            </a:r>
            <a:endParaRPr lang="cs-CZ" altLang="cs-CZ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délník 1"/>
          <p:cNvSpPr>
            <a:spLocks noChangeArrowheads="1"/>
          </p:cNvSpPr>
          <p:nvPr/>
        </p:nvSpPr>
        <p:spPr bwMode="auto">
          <a:xfrm>
            <a:off x="1043608" y="3768782"/>
            <a:ext cx="102437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ranker</a:t>
            </a:r>
            <a:endParaRPr lang="cs-CZ" alt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délník 1"/>
          <p:cNvSpPr>
            <a:spLocks noChangeArrowheads="1"/>
          </p:cNvSpPr>
          <p:nvPr/>
        </p:nvSpPr>
        <p:spPr bwMode="auto">
          <a:xfrm>
            <a:off x="7436053" y="3790201"/>
            <a:ext cx="12723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rendzina</a:t>
            </a:r>
            <a:endParaRPr lang="cs-CZ" alt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ovéPole 5"/>
          <p:cNvSpPr txBox="1">
            <a:spLocks noChangeArrowheads="1"/>
          </p:cNvSpPr>
          <p:nvPr/>
        </p:nvSpPr>
        <p:spPr bwMode="auto">
          <a:xfrm>
            <a:off x="251520" y="5127575"/>
            <a:ext cx="17281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alt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evápnitý, kyselý !</a:t>
            </a:r>
            <a:endParaRPr lang="cs-CZ" altLang="cs-CZ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2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116632"/>
            <a:ext cx="5652120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Biotopy a </a:t>
            </a:r>
            <a:r>
              <a:rPr lang="cs-CZ" altLang="cs-CZ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půdy</a:t>
            </a:r>
          </a:p>
          <a:p>
            <a:pPr algn="ctr"/>
            <a:r>
              <a:rPr lang="cs-CZ" altLang="cs-CZ" sz="2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suché </a:t>
            </a:r>
            <a:r>
              <a:rPr lang="cs-CZ" altLang="cs-CZ" sz="2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trávníky </a:t>
            </a:r>
            <a:r>
              <a:rPr lang="cs-CZ" altLang="cs-CZ" sz="2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(stepi) na </a:t>
            </a:r>
            <a:r>
              <a:rPr lang="cs-CZ" altLang="cs-CZ" sz="2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černozemních půdách</a:t>
            </a:r>
            <a:r>
              <a:rPr lang="cs-CZ" altLang="cs-CZ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pic>
        <p:nvPicPr>
          <p:cNvPr id="10" name="Picture 6" descr="DCP_43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0"/>
            <a:ext cx="3203848" cy="213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Dokumenty\Obrázky\michal_Ekolras\pudy1.jpg"/>
          <p:cNvPicPr>
            <a:picLocks noChangeAspect="1" noChangeArrowheads="1"/>
          </p:cNvPicPr>
          <p:nvPr/>
        </p:nvPicPr>
        <p:blipFill>
          <a:blip r:embed="rId3" cstate="print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>
            <a:fillRect/>
          </a:stretch>
        </p:blipFill>
        <p:spPr bwMode="auto">
          <a:xfrm>
            <a:off x="179512" y="2398943"/>
            <a:ext cx="3384376" cy="44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Dokumenty\Obrázky\michal_Ekolras\pudy2.jpg"/>
          <p:cNvPicPr>
            <a:picLocks noChangeAspect="1" noChangeArrowheads="1"/>
          </p:cNvPicPr>
          <p:nvPr/>
        </p:nvPicPr>
        <p:blipFill>
          <a:blip r:embed="rId4" cstate="print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>
            <a:fillRect/>
          </a:stretch>
        </p:blipFill>
        <p:spPr bwMode="auto">
          <a:xfrm>
            <a:off x="4225553" y="2444386"/>
            <a:ext cx="3284584" cy="433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89623" y="1986447"/>
            <a:ext cx="5760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vývoji k lesu brání narušování (oheň, pastva, seč)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4"/>
          <p:cNvSpPr txBox="1">
            <a:spLocks noChangeArrowheads="1"/>
          </p:cNvSpPr>
          <p:nvPr/>
        </p:nvSpPr>
        <p:spPr bwMode="auto">
          <a:xfrm>
            <a:off x="-263020" y="1528509"/>
            <a:ext cx="65162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taky </a:t>
            </a:r>
            <a:r>
              <a:rPr lang="cs-CZ" altLang="cs-CZ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 h</a:t>
            </a:r>
            <a:r>
              <a:rPr lang="cs-CZ" altLang="cs-CZ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orizonty A+C, ale A je mocné a vápnité</a:t>
            </a:r>
            <a:endParaRPr lang="cs-CZ" altLang="cs-CZ" sz="2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979712" y="2611998"/>
            <a:ext cx="1426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černozem</a:t>
            </a:r>
            <a:endParaRPr lang="cs-CZ" alt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216279" y="2543909"/>
            <a:ext cx="2826957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alt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půda černozemního typu</a:t>
            </a:r>
          </a:p>
          <a:p>
            <a:r>
              <a:rPr lang="cs-CZ" altLang="cs-CZ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(černice, </a:t>
            </a:r>
            <a:r>
              <a:rPr lang="cs-CZ" altLang="cs-CZ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smonice</a:t>
            </a:r>
            <a:r>
              <a:rPr lang="cs-CZ" altLang="cs-CZ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slinovatka)</a:t>
            </a:r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04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kumenty\Obrázky\michal_Ekolras\pudy3.jpg"/>
          <p:cNvPicPr>
            <a:picLocks noChangeAspect="1" noChangeArrowheads="1"/>
          </p:cNvPicPr>
          <p:nvPr/>
        </p:nvPicPr>
        <p:blipFill>
          <a:blip r:embed="rId2" cstate="print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003"/>
            <a:ext cx="3995936" cy="560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Dokumenty\Obrázky\michal_Ekolras\pudy4.jpg"/>
          <p:cNvPicPr>
            <a:picLocks noChangeAspect="1" noChangeArrowheads="1"/>
          </p:cNvPicPr>
          <p:nvPr/>
        </p:nvPicPr>
        <p:blipFill>
          <a:blip r:embed="rId3" cstate="print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9"/>
          <a:stretch>
            <a:fillRect/>
          </a:stretch>
        </p:blipFill>
        <p:spPr bwMode="auto">
          <a:xfrm>
            <a:off x="4568411" y="1552974"/>
            <a:ext cx="3748005" cy="53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Obdélník 1"/>
          <p:cNvSpPr>
            <a:spLocks noChangeArrowheads="1"/>
          </p:cNvSpPr>
          <p:nvPr/>
        </p:nvSpPr>
        <p:spPr bwMode="auto">
          <a:xfrm>
            <a:off x="107504" y="797845"/>
            <a:ext cx="4572000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hnědozem</a:t>
            </a:r>
            <a:r>
              <a:rPr lang="cs-CZ" altLang="cs-CZ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cs-CZ" altLang="cs-CZ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A+B+C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29" name="Obdélník 2"/>
          <p:cNvSpPr>
            <a:spLocks noChangeArrowheads="1"/>
          </p:cNvSpPr>
          <p:nvPr/>
        </p:nvSpPr>
        <p:spPr bwMode="auto">
          <a:xfrm>
            <a:off x="5148064" y="765390"/>
            <a:ext cx="2334998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ilimerizovaná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půda </a:t>
            </a:r>
            <a:endParaRPr lang="cs-CZ" altLang="cs-CZ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A+E (Eg) +B+C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7504" y="27866"/>
            <a:ext cx="9036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Pokud se zde les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vyvine nebo zvlhčí klima,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začne </a:t>
            </a:r>
            <a:r>
              <a:rPr 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ilimerizace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eluviace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jílu) a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vznikne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hnědozem, šedozem nebo </a:t>
            </a:r>
            <a:r>
              <a:rPr 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luvizem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Nížinné lesy, louky.</a:t>
            </a:r>
            <a:endParaRPr lang="cs-CZ" sz="2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Biotopy a </a:t>
            </a:r>
            <a:r>
              <a:rPr lang="cs-CZ" altLang="cs-CZ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půdy</a:t>
            </a:r>
          </a:p>
          <a:p>
            <a:pPr algn="ctr"/>
            <a:r>
              <a:rPr lang="cs-CZ" altLang="cs-CZ" sz="26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slaniska</a:t>
            </a:r>
            <a:endParaRPr lang="cs-CZ" altLang="cs-CZ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:\Dokumenty\Obrázky\michal_Ekolras\pudy11.jpg"/>
          <p:cNvPicPr>
            <a:picLocks noChangeAspect="1" noChangeArrowheads="1"/>
          </p:cNvPicPr>
          <p:nvPr/>
        </p:nvPicPr>
        <p:blipFill>
          <a:blip r:embed="rId2" cstate="print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97" y="1905807"/>
            <a:ext cx="3555950" cy="495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630" y="2420888"/>
            <a:ext cx="2794780" cy="419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45264"/>
            <a:ext cx="1929549" cy="145008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0459" y="752657"/>
            <a:ext cx="7163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solončak: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velký výpar, sůl vzlíná na povrch, vznikají výkvěty solí</a:t>
            </a:r>
            <a:endParaRPr lang="cs-CZ" sz="2000" dirty="0"/>
          </a:p>
        </p:txBody>
      </p:sp>
      <p:sp>
        <p:nvSpPr>
          <p:cNvPr id="7" name="Obdélník 6"/>
          <p:cNvSpPr/>
          <p:nvPr/>
        </p:nvSpPr>
        <p:spPr>
          <a:xfrm>
            <a:off x="52440" y="1214322"/>
            <a:ext cx="66797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slanec</a:t>
            </a:r>
            <a:r>
              <a:rPr lang="cs-CZ" alt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vyšší úhrn srážek,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eluviace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soli do spodnějších vrstev, na povrchu vzniká A horizont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1322486" y="1980383"/>
            <a:ext cx="288721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  <a:defRPr/>
            </a:pPr>
            <a:r>
              <a:rPr lang="cs-CZ" sz="20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slanec: </a:t>
            </a:r>
            <a:r>
              <a:rPr lang="cs-CZ" sz="2000" dirty="0" err="1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A+E+Bn+B</a:t>
            </a:r>
            <a:r>
              <a:rPr lang="cs-CZ" sz="20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/C+C</a:t>
            </a:r>
            <a:endParaRPr lang="cs-CZ" sz="20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096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-6678" y="-9286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Biotopy a půdy</a:t>
            </a:r>
          </a:p>
          <a:p>
            <a:pPr algn="ctr"/>
            <a:r>
              <a:rPr lang="cs-CZ" altLang="cs-CZ" sz="2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bukové </a:t>
            </a:r>
            <a:r>
              <a:rPr lang="cs-CZ" altLang="cs-CZ" sz="2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jiné listnaté lesy v horách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0449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916238" y="6400800"/>
            <a:ext cx="1103312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i="1"/>
              <a:t>bučiny</a:t>
            </a:r>
            <a:endParaRPr lang="cs-CZ" altLang="cs-CZ" sz="2400" i="1"/>
          </a:p>
        </p:txBody>
      </p:sp>
      <p:pic>
        <p:nvPicPr>
          <p:cNvPr id="16" name="Picture 4" descr="C:\Dokumenty\Obrázky\michal_Ekolras\pudy7.jpg"/>
          <p:cNvPicPr>
            <a:picLocks noChangeAspect="1" noChangeArrowheads="1"/>
          </p:cNvPicPr>
          <p:nvPr/>
        </p:nvPicPr>
        <p:blipFill>
          <a:blip r:embed="rId3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1"/>
          <a:stretch>
            <a:fillRect/>
          </a:stretch>
        </p:blipFill>
        <p:spPr bwMode="auto">
          <a:xfrm>
            <a:off x="4565322" y="689862"/>
            <a:ext cx="4248234" cy="616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délník 2"/>
          <p:cNvSpPr>
            <a:spLocks noChangeArrowheads="1"/>
          </p:cNvSpPr>
          <p:nvPr/>
        </p:nvSpPr>
        <p:spPr bwMode="auto">
          <a:xfrm>
            <a:off x="4644008" y="812513"/>
            <a:ext cx="3488006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kambizem</a:t>
            </a:r>
            <a:r>
              <a:rPr lang="cs-CZ" altLang="cs-CZ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(hnědá „lesní“ půda)</a:t>
            </a:r>
          </a:p>
          <a:p>
            <a:r>
              <a:rPr lang="cs-CZ" altLang="cs-CZ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cs-CZ" altLang="cs-CZ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Bv</a:t>
            </a: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B/C + C</a:t>
            </a:r>
          </a:p>
        </p:txBody>
      </p:sp>
    </p:spTree>
    <p:extLst>
      <p:ext uri="{BB962C8B-B14F-4D97-AF65-F5344CB8AC3E}">
        <p14:creationId xmlns:p14="http://schemas.microsoft.com/office/powerpoint/2010/main" val="373612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-3463" y="-3550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Biotopy a půdy</a:t>
            </a:r>
          </a:p>
          <a:p>
            <a:pPr algn="ctr"/>
            <a:r>
              <a:rPr lang="cs-CZ" altLang="cs-CZ" sz="2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jehličnaté </a:t>
            </a:r>
            <a:r>
              <a:rPr lang="cs-CZ" altLang="cs-CZ" sz="2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lesy pod hranicí lesa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60" y="857044"/>
            <a:ext cx="38639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922135" y="6343444"/>
            <a:ext cx="2292350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i="1"/>
              <a:t>horská smrčina</a:t>
            </a:r>
            <a:endParaRPr lang="cs-CZ" altLang="cs-CZ" sz="2400" i="1"/>
          </a:p>
        </p:txBody>
      </p:sp>
      <p:pic>
        <p:nvPicPr>
          <p:cNvPr id="12" name="Picture 2" descr="C:\Dokumenty\Obrázky\michal_Ekolras\pudy8.jpg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65" y="908720"/>
            <a:ext cx="4172759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"/>
          <p:cNvSpPr>
            <a:spLocks noChangeArrowheads="1"/>
          </p:cNvSpPr>
          <p:nvPr/>
        </p:nvSpPr>
        <p:spPr bwMode="auto">
          <a:xfrm>
            <a:off x="6333023" y="916041"/>
            <a:ext cx="2193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dirty="0">
                <a:solidFill>
                  <a:srgbClr val="FF0000"/>
                </a:solidFill>
              </a:rPr>
              <a:t>A+E+B+B/C+C</a:t>
            </a:r>
          </a:p>
        </p:txBody>
      </p:sp>
      <p:sp>
        <p:nvSpPr>
          <p:cNvPr id="14" name="TextovéPole 5"/>
          <p:cNvSpPr txBox="1">
            <a:spLocks noChangeArrowheads="1"/>
          </p:cNvSpPr>
          <p:nvPr/>
        </p:nvSpPr>
        <p:spPr bwMode="auto">
          <a:xfrm>
            <a:off x="4821723" y="843016"/>
            <a:ext cx="122396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>
                <a:solidFill>
                  <a:srgbClr val="FF0000"/>
                </a:solidFill>
              </a:rPr>
              <a:t>Podzol</a:t>
            </a:r>
          </a:p>
        </p:txBody>
      </p:sp>
    </p:spTree>
    <p:extLst>
      <p:ext uri="{BB962C8B-B14F-4D97-AF65-F5344CB8AC3E}">
        <p14:creationId xmlns:p14="http://schemas.microsoft.com/office/powerpoint/2010/main" val="19247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3573463"/>
            <a:ext cx="4811712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Obdélník 4"/>
          <p:cNvSpPr>
            <a:spLocks noChangeArrowheads="1"/>
          </p:cNvSpPr>
          <p:nvPr/>
        </p:nvSpPr>
        <p:spPr bwMode="auto">
          <a:xfrm>
            <a:off x="6169381" y="514420"/>
            <a:ext cx="16089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altLang="cs-CZ" sz="40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odzol</a:t>
            </a:r>
            <a:endParaRPr lang="cs-CZ" altLang="cs-CZ" sz="4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724" name="Skupina 1"/>
          <p:cNvGrpSpPr>
            <a:grpSpLocks/>
          </p:cNvGrpSpPr>
          <p:nvPr/>
        </p:nvGrpSpPr>
        <p:grpSpPr bwMode="auto">
          <a:xfrm>
            <a:off x="107950" y="584200"/>
            <a:ext cx="4151313" cy="6229350"/>
            <a:chOff x="107950" y="584200"/>
            <a:chExt cx="4151313" cy="6229350"/>
          </a:xfrm>
        </p:grpSpPr>
        <p:pic>
          <p:nvPicPr>
            <p:cNvPr id="30735" name="Obrázek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584200"/>
              <a:ext cx="4151313" cy="622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6" name="TextovéPole 5"/>
            <p:cNvSpPr txBox="1">
              <a:spLocks noChangeArrowheads="1"/>
            </p:cNvSpPr>
            <p:nvPr/>
          </p:nvSpPr>
          <p:spPr bwMode="auto">
            <a:xfrm>
              <a:off x="1789113" y="1628775"/>
              <a:ext cx="6223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30737" name="TextovéPole 6"/>
            <p:cNvSpPr txBox="1">
              <a:spLocks noChangeArrowheads="1"/>
            </p:cNvSpPr>
            <p:nvPr/>
          </p:nvSpPr>
          <p:spPr bwMode="auto">
            <a:xfrm>
              <a:off x="1789113" y="2349500"/>
              <a:ext cx="6223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30738" name="TextovéPole 7"/>
            <p:cNvSpPr txBox="1">
              <a:spLocks noChangeArrowheads="1"/>
            </p:cNvSpPr>
            <p:nvPr/>
          </p:nvSpPr>
          <p:spPr bwMode="auto">
            <a:xfrm>
              <a:off x="1789113" y="3644900"/>
              <a:ext cx="6223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30739" name="TextovéPole 8"/>
            <p:cNvSpPr txBox="1">
              <a:spLocks noChangeArrowheads="1"/>
            </p:cNvSpPr>
            <p:nvPr/>
          </p:nvSpPr>
          <p:spPr bwMode="auto">
            <a:xfrm>
              <a:off x="1763713" y="5272088"/>
              <a:ext cx="6223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g</a:t>
              </a:r>
            </a:p>
          </p:txBody>
        </p:sp>
      </p:grpSp>
      <p:sp>
        <p:nvSpPr>
          <p:cNvPr id="30725" name="TextovéPole 9"/>
          <p:cNvSpPr txBox="1">
            <a:spLocks noChangeArrowheads="1"/>
          </p:cNvSpPr>
          <p:nvPr/>
        </p:nvSpPr>
        <p:spPr bwMode="auto">
          <a:xfrm>
            <a:off x="900113" y="3789363"/>
            <a:ext cx="981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Promytí kolem kořene</a:t>
            </a:r>
          </a:p>
        </p:txBody>
      </p:sp>
      <p:sp>
        <p:nvSpPr>
          <p:cNvPr id="30726" name="TextovéPole 10"/>
          <p:cNvSpPr txBox="1">
            <a:spLocks noChangeArrowheads="1"/>
          </p:cNvSpPr>
          <p:nvPr/>
        </p:nvSpPr>
        <p:spPr bwMode="auto">
          <a:xfrm>
            <a:off x="1187450" y="4508500"/>
            <a:ext cx="406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92D050"/>
                </a:solidFill>
              </a:rPr>
              <a:t>Fe</a:t>
            </a:r>
          </a:p>
        </p:txBody>
      </p:sp>
      <p:sp>
        <p:nvSpPr>
          <p:cNvPr id="30727" name="TextovéPole 11"/>
          <p:cNvSpPr txBox="1">
            <a:spLocks noChangeArrowheads="1"/>
          </p:cNvSpPr>
          <p:nvPr/>
        </p:nvSpPr>
        <p:spPr bwMode="auto">
          <a:xfrm>
            <a:off x="2365375" y="4221163"/>
            <a:ext cx="40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92D050"/>
                </a:solidFill>
              </a:rPr>
              <a:t>Fe</a:t>
            </a:r>
          </a:p>
        </p:txBody>
      </p:sp>
      <p:cxnSp>
        <p:nvCxnSpPr>
          <p:cNvPr id="30728" name="Přímá spojnice se šipkou 13"/>
          <p:cNvCxnSpPr>
            <a:cxnSpLocks noChangeShapeType="1"/>
          </p:cNvCxnSpPr>
          <p:nvPr/>
        </p:nvCxnSpPr>
        <p:spPr bwMode="auto">
          <a:xfrm flipH="1">
            <a:off x="6443663" y="2492375"/>
            <a:ext cx="576262" cy="24495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729" name="TextovéPole 14"/>
          <p:cNvSpPr txBox="1">
            <a:spLocks noChangeArrowheads="1"/>
          </p:cNvSpPr>
          <p:nvPr/>
        </p:nvSpPr>
        <p:spPr bwMode="auto">
          <a:xfrm>
            <a:off x="6300788" y="2032000"/>
            <a:ext cx="2519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myceliová vrstva</a:t>
            </a:r>
          </a:p>
        </p:txBody>
      </p:sp>
      <p:cxnSp>
        <p:nvCxnSpPr>
          <p:cNvPr id="30730" name="Přímá spojnice se šipkou 16"/>
          <p:cNvCxnSpPr>
            <a:cxnSpLocks noChangeShapeType="1"/>
          </p:cNvCxnSpPr>
          <p:nvPr/>
        </p:nvCxnSpPr>
        <p:spPr bwMode="auto">
          <a:xfrm flipH="1">
            <a:off x="7092950" y="3213100"/>
            <a:ext cx="719138" cy="19446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731" name="TextovéPole 17"/>
          <p:cNvSpPr txBox="1">
            <a:spLocks noChangeArrowheads="1"/>
          </p:cNvSpPr>
          <p:nvPr/>
        </p:nvSpPr>
        <p:spPr bwMode="auto">
          <a:xfrm>
            <a:off x="7451725" y="2708275"/>
            <a:ext cx="1081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uhlíky</a:t>
            </a:r>
          </a:p>
        </p:txBody>
      </p:sp>
      <p:sp>
        <p:nvSpPr>
          <p:cNvPr id="30732" name="TextovéPole 18"/>
          <p:cNvSpPr txBox="1">
            <a:spLocks noChangeArrowheads="1"/>
          </p:cNvSpPr>
          <p:nvPr/>
        </p:nvSpPr>
        <p:spPr bwMode="auto">
          <a:xfrm>
            <a:off x="5003800" y="4335463"/>
            <a:ext cx="622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0733" name="TextovéPole 19"/>
          <p:cNvSpPr txBox="1">
            <a:spLocks noChangeArrowheads="1"/>
          </p:cNvSpPr>
          <p:nvPr/>
        </p:nvSpPr>
        <p:spPr bwMode="auto">
          <a:xfrm>
            <a:off x="5029200" y="4695825"/>
            <a:ext cx="622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0734" name="TextovéPole 20"/>
          <p:cNvSpPr txBox="1">
            <a:spLocks noChangeArrowheads="1"/>
          </p:cNvSpPr>
          <p:nvPr/>
        </p:nvSpPr>
        <p:spPr bwMode="auto">
          <a:xfrm>
            <a:off x="5029200" y="6135688"/>
            <a:ext cx="622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Biotopy a půdy</a:t>
            </a:r>
          </a:p>
          <a:p>
            <a:pPr algn="ctr"/>
            <a:r>
              <a:rPr lang="cs-CZ" altLang="cs-CZ" sz="2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mokřadní </a:t>
            </a:r>
            <a:r>
              <a:rPr lang="cs-CZ" altLang="cs-CZ" sz="2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lesy</a:t>
            </a:r>
          </a:p>
        </p:txBody>
      </p:sp>
      <p:pic>
        <p:nvPicPr>
          <p:cNvPr id="15" name="Picture 10" descr="MH0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26733"/>
            <a:ext cx="3779912" cy="56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102-0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3719201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858000" y="6400800"/>
            <a:ext cx="2292350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i="1"/>
              <a:t>rašelinný bor</a:t>
            </a:r>
            <a:endParaRPr lang="cs-CZ" altLang="cs-CZ" sz="2400" i="1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-36513" y="6356350"/>
            <a:ext cx="2592388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i="1"/>
              <a:t>mokřadní olšina</a:t>
            </a:r>
            <a:endParaRPr lang="cs-CZ" altLang="cs-CZ" sz="2400" i="1"/>
          </a:p>
        </p:txBody>
      </p:sp>
    </p:spTree>
    <p:extLst>
      <p:ext uri="{BB962C8B-B14F-4D97-AF65-F5344CB8AC3E}">
        <p14:creationId xmlns:p14="http://schemas.microsoft.com/office/powerpoint/2010/main" val="48380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0" y="957262"/>
            <a:ext cx="3933825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827088"/>
            <a:ext cx="3997325" cy="59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ovéPole 5"/>
          <p:cNvSpPr txBox="1">
            <a:spLocks noChangeArrowheads="1"/>
          </p:cNvSpPr>
          <p:nvPr/>
        </p:nvSpPr>
        <p:spPr bwMode="auto">
          <a:xfrm>
            <a:off x="33640" y="119202"/>
            <a:ext cx="90737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Rašelinné lesy mohou růst na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gleji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rašelinné půdě nebo třeba i na podzolu překrytém vrstvou rašeliny (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paludifikovaný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podzol, foto ze Sibiře)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49" name="TextovéPole 6"/>
          <p:cNvSpPr txBox="1">
            <a:spLocks noChangeArrowheads="1"/>
          </p:cNvSpPr>
          <p:nvPr/>
        </p:nvSpPr>
        <p:spPr bwMode="auto">
          <a:xfrm>
            <a:off x="5940425" y="1887538"/>
            <a:ext cx="622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1750" name="TextovéPole 7"/>
          <p:cNvSpPr txBox="1">
            <a:spLocks noChangeArrowheads="1"/>
          </p:cNvSpPr>
          <p:nvPr/>
        </p:nvSpPr>
        <p:spPr bwMode="auto">
          <a:xfrm>
            <a:off x="2123728" y="4797152"/>
            <a:ext cx="7194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1751" name="TextovéPole 8"/>
          <p:cNvSpPr txBox="1">
            <a:spLocks noChangeArrowheads="1"/>
          </p:cNvSpPr>
          <p:nvPr/>
        </p:nvSpPr>
        <p:spPr bwMode="auto">
          <a:xfrm>
            <a:off x="5940425" y="3500438"/>
            <a:ext cx="23495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E</a:t>
            </a:r>
            <a:r>
              <a:rPr lang="cs-CZ" altLang="cs-CZ" sz="1800" b="1">
                <a:solidFill>
                  <a:srgbClr val="FF0000"/>
                </a:solidFill>
              </a:rPr>
              <a:t> – zanikající podzol na písku</a:t>
            </a:r>
          </a:p>
        </p:txBody>
      </p:sp>
      <p:sp>
        <p:nvSpPr>
          <p:cNvPr id="31752" name="TextovéPole 9"/>
          <p:cNvSpPr txBox="1">
            <a:spLocks noChangeArrowheads="1"/>
          </p:cNvSpPr>
          <p:nvPr/>
        </p:nvSpPr>
        <p:spPr bwMode="auto">
          <a:xfrm>
            <a:off x="6156325" y="5013325"/>
            <a:ext cx="17748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B</a:t>
            </a:r>
            <a:r>
              <a:rPr lang="cs-CZ" altLang="cs-CZ" sz="1800" b="1">
                <a:solidFill>
                  <a:srgbClr val="FF0000"/>
                </a:solidFill>
              </a:rPr>
              <a:t> + splavovaná organika a splavené Fe z doby podzolu</a:t>
            </a:r>
          </a:p>
        </p:txBody>
      </p:sp>
      <p:sp>
        <p:nvSpPr>
          <p:cNvPr id="31753" name="Obdélník 10"/>
          <p:cNvSpPr>
            <a:spLocks noChangeArrowheads="1"/>
          </p:cNvSpPr>
          <p:nvPr/>
        </p:nvSpPr>
        <p:spPr bwMode="auto">
          <a:xfrm>
            <a:off x="2123728" y="5338319"/>
            <a:ext cx="390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E</a:t>
            </a:r>
            <a:endParaRPr lang="cs-CZ" altLang="cs-CZ" sz="2400" dirty="0"/>
          </a:p>
        </p:txBody>
      </p:sp>
      <p:sp>
        <p:nvSpPr>
          <p:cNvPr id="31754" name="Obdélník 11"/>
          <p:cNvSpPr>
            <a:spLocks noChangeArrowheads="1"/>
          </p:cNvSpPr>
          <p:nvPr/>
        </p:nvSpPr>
        <p:spPr bwMode="auto">
          <a:xfrm>
            <a:off x="2135941" y="5878196"/>
            <a:ext cx="390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B</a:t>
            </a:r>
            <a:endParaRPr lang="cs-CZ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Obdélník 3"/>
          <p:cNvSpPr>
            <a:spLocks noChangeArrowheads="1"/>
          </p:cNvSpPr>
          <p:nvPr/>
        </p:nvSpPr>
        <p:spPr bwMode="auto">
          <a:xfrm>
            <a:off x="0" y="116632"/>
            <a:ext cx="594015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Obsah minerálů je z velké části předurčen geologickým podložím. Zvětráváním </a:t>
            </a:r>
            <a:r>
              <a:rPr lang="cs-CZ" altLang="cs-CZ" sz="2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minerálně bohatých hornin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altLang="cs-CZ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vápenec, vápnitý jílovec, slínovec, opuka, hadec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) vznikají půdy s vysokým obsahem minerálů, často s neutrální až bazickou reakcí. V oblastech bohatých srážkami s dlouhým historickým vývojem půd se však může na minerálně bohatém, např. vápencovém či andezitovém, podloží vyvinout kyselá půda chudá na minerály. </a:t>
            </a:r>
            <a:r>
              <a:rPr lang="cs-CZ" altLang="cs-CZ" sz="2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horninách s nízkým obsahem minerálů (</a:t>
            </a:r>
            <a:r>
              <a:rPr lang="cs-CZ" altLang="cs-CZ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žula, rula, svor, fylit, granulit</a:t>
            </a:r>
            <a:r>
              <a:rPr lang="cs-CZ" altLang="cs-CZ" sz="2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se vždy vyvíjí chudá, kyselá půda.</a:t>
            </a:r>
          </a:p>
        </p:txBody>
      </p:sp>
      <p:pic>
        <p:nvPicPr>
          <p:cNvPr id="3076" name="Picture 2" descr="MC2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3"/>
          <a:stretch>
            <a:fillRect/>
          </a:stretch>
        </p:blipFill>
        <p:spPr bwMode="auto">
          <a:xfrm>
            <a:off x="5940152" y="116632"/>
            <a:ext cx="3097319" cy="429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149080"/>
            <a:ext cx="4208260" cy="259228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55976" y="6165304"/>
            <a:ext cx="4788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Geologická mapa versus Mapa geochemické reaktivity hornin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940152" y="4509120"/>
            <a:ext cx="3097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Vegetace s vřesem na kyselé půdě na minerálně chudé krystalinické hornině 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219" y="603495"/>
            <a:ext cx="4674394" cy="5847755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Na obsahu minerálů a reakci půdy se může podílet i vegetační kryt, např. opad listnatých stromů je minerálně bohatý. Naopak, jehličnatý opad je minerálně chudý a půdu okyseluje. Půda se může rovněž obohacovat o minerály po kontaktu se srážkovou vodou, která propršela přes koruny stromů.</a:t>
            </a:r>
          </a:p>
          <a:p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I nelesní vegetace ovlivňuje půdu – viz </a:t>
            </a:r>
            <a:r>
              <a:rPr lang="cs-CZ" altLang="cs-CZ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rašelinné půdy na rašeliništi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černozem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na stepi apod. Podle některých hypotéz se na vzniku černozemi podílí pravidelné požáry.</a:t>
            </a:r>
          </a:p>
        </p:txBody>
      </p:sp>
      <p:pic>
        <p:nvPicPr>
          <p:cNvPr id="4099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58" y="3687763"/>
            <a:ext cx="4331917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44450"/>
            <a:ext cx="3390900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ovéPole 4"/>
          <p:cNvSpPr txBox="1">
            <a:spLocks noChangeArrowheads="1"/>
          </p:cNvSpPr>
          <p:nvPr/>
        </p:nvSpPr>
        <p:spPr bwMode="auto">
          <a:xfrm>
            <a:off x="5435600" y="620713"/>
            <a:ext cx="936625" cy="461962"/>
          </a:xfrm>
          <a:prstGeom prst="rect">
            <a:avLst/>
          </a:prstGeom>
          <a:solidFill>
            <a:schemeClr val="bg1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0070C0"/>
                </a:solidFill>
              </a:rPr>
              <a:t>Ca</a:t>
            </a:r>
            <a:r>
              <a:rPr lang="cs-CZ" altLang="cs-CZ" b="1" baseline="30000">
                <a:solidFill>
                  <a:srgbClr val="0070C0"/>
                </a:solidFill>
              </a:rPr>
              <a:t>2+</a:t>
            </a:r>
          </a:p>
        </p:txBody>
      </p:sp>
      <p:sp>
        <p:nvSpPr>
          <p:cNvPr id="4102" name="TextovéPole 6"/>
          <p:cNvSpPr txBox="1">
            <a:spLocks noChangeArrowheads="1"/>
          </p:cNvSpPr>
          <p:nvPr/>
        </p:nvSpPr>
        <p:spPr bwMode="auto">
          <a:xfrm>
            <a:off x="5588000" y="2679700"/>
            <a:ext cx="936625" cy="461963"/>
          </a:xfrm>
          <a:prstGeom prst="rect">
            <a:avLst/>
          </a:prstGeom>
          <a:solidFill>
            <a:schemeClr val="bg1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0070C0"/>
                </a:solidFill>
              </a:rPr>
              <a:t>Ca</a:t>
            </a:r>
            <a:r>
              <a:rPr lang="cs-CZ" altLang="cs-CZ" b="1" baseline="30000">
                <a:solidFill>
                  <a:srgbClr val="0070C0"/>
                </a:solidFill>
              </a:rPr>
              <a:t>2+</a:t>
            </a:r>
          </a:p>
        </p:txBody>
      </p:sp>
      <p:sp>
        <p:nvSpPr>
          <p:cNvPr id="4103" name="TextovéPole 7"/>
          <p:cNvSpPr txBox="1">
            <a:spLocks noChangeArrowheads="1"/>
          </p:cNvSpPr>
          <p:nvPr/>
        </p:nvSpPr>
        <p:spPr bwMode="auto">
          <a:xfrm>
            <a:off x="7596188" y="2832100"/>
            <a:ext cx="936625" cy="461963"/>
          </a:xfrm>
          <a:prstGeom prst="rect">
            <a:avLst/>
          </a:prstGeom>
          <a:solidFill>
            <a:schemeClr val="bg1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0070C0"/>
                </a:solidFill>
              </a:rPr>
              <a:t>Ca</a:t>
            </a:r>
            <a:r>
              <a:rPr lang="cs-CZ" altLang="cs-CZ" b="1" baseline="30000">
                <a:solidFill>
                  <a:srgbClr val="0070C0"/>
                </a:solidFill>
              </a:rPr>
              <a:t>2+</a:t>
            </a:r>
          </a:p>
        </p:txBody>
      </p:sp>
      <p:sp>
        <p:nvSpPr>
          <p:cNvPr id="4104" name="TextovéPole 8"/>
          <p:cNvSpPr txBox="1">
            <a:spLocks noChangeArrowheads="1"/>
          </p:cNvSpPr>
          <p:nvPr/>
        </p:nvSpPr>
        <p:spPr bwMode="auto">
          <a:xfrm>
            <a:off x="7451725" y="1628775"/>
            <a:ext cx="936625" cy="461963"/>
          </a:xfrm>
          <a:prstGeom prst="rect">
            <a:avLst/>
          </a:prstGeom>
          <a:solidFill>
            <a:schemeClr val="bg1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0070C0"/>
                </a:solidFill>
              </a:rPr>
              <a:t>Ca</a:t>
            </a:r>
            <a:r>
              <a:rPr lang="cs-CZ" altLang="cs-CZ" b="1" baseline="30000">
                <a:solidFill>
                  <a:srgbClr val="0070C0"/>
                </a:solidFill>
              </a:rPr>
              <a:t>2+</a:t>
            </a:r>
          </a:p>
        </p:txBody>
      </p:sp>
      <p:sp>
        <p:nvSpPr>
          <p:cNvPr id="4105" name="TextovéPole 9"/>
          <p:cNvSpPr txBox="1">
            <a:spLocks noChangeArrowheads="1"/>
          </p:cNvSpPr>
          <p:nvPr/>
        </p:nvSpPr>
        <p:spPr bwMode="auto">
          <a:xfrm>
            <a:off x="6372225" y="1527175"/>
            <a:ext cx="936625" cy="461963"/>
          </a:xfrm>
          <a:prstGeom prst="rect">
            <a:avLst/>
          </a:prstGeom>
          <a:solidFill>
            <a:schemeClr val="bg1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0070C0"/>
                </a:solidFill>
              </a:rPr>
              <a:t>Ca</a:t>
            </a:r>
            <a:r>
              <a:rPr lang="cs-CZ" altLang="cs-CZ" b="1" baseline="30000">
                <a:solidFill>
                  <a:srgbClr val="0070C0"/>
                </a:solidFill>
              </a:rPr>
              <a:t>2+</a:t>
            </a:r>
          </a:p>
        </p:txBody>
      </p:sp>
      <p:sp>
        <p:nvSpPr>
          <p:cNvPr id="4106" name="TextovéPole 10"/>
          <p:cNvSpPr txBox="1">
            <a:spLocks noChangeArrowheads="1"/>
          </p:cNvSpPr>
          <p:nvPr/>
        </p:nvSpPr>
        <p:spPr bwMode="auto">
          <a:xfrm>
            <a:off x="7092950" y="404813"/>
            <a:ext cx="935038" cy="461962"/>
          </a:xfrm>
          <a:prstGeom prst="rect">
            <a:avLst/>
          </a:prstGeom>
          <a:solidFill>
            <a:schemeClr val="bg1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0070C0"/>
                </a:solidFill>
              </a:rPr>
              <a:t>Ca</a:t>
            </a:r>
            <a:r>
              <a:rPr lang="cs-CZ" altLang="cs-CZ" b="1" baseline="30000">
                <a:solidFill>
                  <a:srgbClr val="0070C0"/>
                </a:solidFill>
              </a:rPr>
              <a:t>2+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6375" y="434975"/>
            <a:ext cx="4572000" cy="517064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2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půdní </a:t>
            </a:r>
            <a:r>
              <a:rPr lang="cs-CZ" altLang="cs-CZ" sz="2200" b="1" i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voda</a:t>
            </a:r>
          </a:p>
          <a:p>
            <a:endParaRPr lang="cs-CZ" altLang="cs-CZ" sz="2200" b="1" i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od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spodních po horní vrstvy půdy rozlišujeme vodu: </a:t>
            </a:r>
            <a:endParaRPr lang="cs-CZ" alt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podzemní</a:t>
            </a:r>
            <a:r>
              <a:rPr lang="cs-CZ" altLang="cs-CZ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(ve spodní části profilu nad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nepropustným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podložím), </a:t>
            </a:r>
            <a:endParaRPr lang="cs-CZ" alt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kapilární</a:t>
            </a:r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(vzlíná v kapilárních pórech půdy, rostlinami využitelná) a </a:t>
            </a:r>
            <a:r>
              <a:rPr lang="cs-CZ" altLang="cs-CZ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gravitační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(proniká velkými póry ve směru zemské tíže).</a:t>
            </a:r>
          </a:p>
          <a:p>
            <a:endParaRPr lang="cs-CZ" alt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Trvale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zamokřené půdy jsou málo prokysličené, nastávají redukční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procesy. Trvale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zamrzlé půdy se nazývají </a:t>
            </a:r>
            <a:r>
              <a:rPr lang="cs-CZ" altLang="cs-CZ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permafrost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434975"/>
            <a:ext cx="3973513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ovéPole 3"/>
          <p:cNvSpPr txBox="1">
            <a:spLocks noChangeArrowheads="1"/>
          </p:cNvSpPr>
          <p:nvPr/>
        </p:nvSpPr>
        <p:spPr bwMode="auto">
          <a:xfrm>
            <a:off x="5435600" y="4098925"/>
            <a:ext cx="3024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>
                <a:solidFill>
                  <a:schemeClr val="bg1"/>
                </a:solidFill>
              </a:rPr>
              <a:t>letní hranice permafrostu na Sibiři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4925" y="33338"/>
            <a:ext cx="9109075" cy="1107996"/>
          </a:xfrm>
          <a:prstGeom prst="rect">
            <a:avLst/>
          </a:prstGeom>
        </p:spPr>
        <p:txBody>
          <a:bodyPr>
            <a:spAutoFit/>
          </a:bodyPr>
          <a:lstStyle>
            <a:lvl1pPr marL="233363" indent="-233363">
              <a:tabLst>
                <a:tab pos="233363" algn="l"/>
                <a:tab pos="449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233363" algn="l"/>
                <a:tab pos="449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233363" algn="l"/>
                <a:tab pos="449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233363" algn="l"/>
                <a:tab pos="449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233363" algn="l"/>
                <a:tab pos="449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  <a:tab pos="449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  <a:tab pos="449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  <a:tab pos="449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  <a:tab pos="449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2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organické látky</a:t>
            </a:r>
            <a:endParaRPr lang="cs-CZ" altLang="cs-CZ" sz="2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cs-CZ" altLang="cs-CZ" sz="2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edafon</a:t>
            </a:r>
            <a:r>
              <a:rPr lang="cs-CZ" alt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živé organismy žijící v 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půdě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47" name="Přímá spojnice 3"/>
          <p:cNvCxnSpPr>
            <a:cxnSpLocks noChangeShapeType="1"/>
          </p:cNvCxnSpPr>
          <p:nvPr/>
        </p:nvCxnSpPr>
        <p:spPr bwMode="auto">
          <a:xfrm flipV="1">
            <a:off x="4355976" y="548680"/>
            <a:ext cx="503362" cy="27969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48" name="Přímá spojnice 5"/>
          <p:cNvCxnSpPr>
            <a:cxnSpLocks noChangeShapeType="1"/>
          </p:cNvCxnSpPr>
          <p:nvPr/>
        </p:nvCxnSpPr>
        <p:spPr bwMode="auto">
          <a:xfrm>
            <a:off x="4375948" y="956290"/>
            <a:ext cx="483390" cy="11206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49" name="TextovéPole 7"/>
          <p:cNvSpPr txBox="1">
            <a:spLocks noChangeArrowheads="1"/>
          </p:cNvSpPr>
          <p:nvPr/>
        </p:nvSpPr>
        <p:spPr bwMode="auto">
          <a:xfrm>
            <a:off x="4879310" y="135635"/>
            <a:ext cx="4537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 dirty="0" err="1" smtClean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fytoedafon</a:t>
            </a:r>
            <a:r>
              <a:rPr lang="cs-CZ" altLang="cs-CZ" sz="2000" b="1" dirty="0" smtClean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(bakterie, aktinomycety, houby, řasy)</a:t>
            </a:r>
          </a:p>
        </p:txBody>
      </p:sp>
      <p:sp>
        <p:nvSpPr>
          <p:cNvPr id="6150" name="TextovéPole 9"/>
          <p:cNvSpPr txBox="1">
            <a:spLocks noChangeArrowheads="1"/>
          </p:cNvSpPr>
          <p:nvPr/>
        </p:nvSpPr>
        <p:spPr bwMode="auto">
          <a:xfrm>
            <a:off x="4879310" y="868303"/>
            <a:ext cx="42846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zooedafon</a:t>
            </a:r>
            <a:r>
              <a:rPr lang="cs-CZ" altLang="cs-CZ" sz="2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(mikro-; </a:t>
            </a:r>
            <a:r>
              <a:rPr lang="cs-CZ" altLang="cs-CZ" sz="20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mezo</a:t>
            </a:r>
            <a:r>
              <a:rPr lang="cs-CZ" altLang="cs-CZ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-; makro-)</a:t>
            </a:r>
            <a:endParaRPr lang="cs-CZ" altLang="cs-CZ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24998"/>
            <a:ext cx="5379201" cy="285770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4925" y="1494008"/>
            <a:ext cx="89672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Odumřené organizmy (například opad rostlin = </a:t>
            </a:r>
            <a:r>
              <a:rPr lang="cs-CZ" altLang="cs-CZ" sz="22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litter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hrabanka)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jsou rozkládány v </a:t>
            </a:r>
            <a:r>
              <a:rPr lang="cs-CZ" altLang="cs-CZ" sz="2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detritovém</a:t>
            </a:r>
            <a:r>
              <a:rPr lang="cs-CZ" altLang="cs-CZ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potravním řetězci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pomocí rozkladačů (</a:t>
            </a:r>
            <a:r>
              <a:rPr lang="cs-CZ" altLang="cs-CZ" sz="2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dekompozitoři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= rozkladači =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mikrokonzumenti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destruktoři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humifikace: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vznik humusu</a:t>
            </a:r>
          </a:p>
          <a:p>
            <a:r>
              <a:rPr lang="cs-CZ" altLang="cs-CZ" sz="22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mineralizace: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finální rozklad organických látek na minerální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592866" y="6450136"/>
            <a:ext cx="5534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lelopindeserre.fr/</a:t>
            </a:r>
            <a:r>
              <a:rPr lang="cs-CZ" sz="20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sz="20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-de-la-</a:t>
            </a:r>
            <a:r>
              <a:rPr lang="cs-CZ" sz="20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matiere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sz="20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organique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cs-CZ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Šipka dolů 10"/>
          <p:cNvSpPr/>
          <p:nvPr/>
        </p:nvSpPr>
        <p:spPr bwMode="auto">
          <a:xfrm>
            <a:off x="683568" y="3617666"/>
            <a:ext cx="288032" cy="387398"/>
          </a:xfrm>
          <a:prstGeom prst="downArrow">
            <a:avLst/>
          </a:prstGeom>
          <a:solidFill>
            <a:srgbClr val="7030A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3424" y="4221088"/>
            <a:ext cx="298947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voda</a:t>
            </a:r>
          </a:p>
          <a:p>
            <a:endParaRPr 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oxid uhličitý</a:t>
            </a:r>
          </a:p>
          <a:p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minerální živiny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: fosforečnany, dusičnany, amonné a draselné soli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24278"/>
            <a:ext cx="89644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Význam humusu</a:t>
            </a:r>
          </a:p>
          <a:p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zásobárnou živin, které se postupně uvolňují mineralizací</a:t>
            </a:r>
          </a:p>
          <a:p>
            <a:pPr marL="342900" indent="-342900">
              <a:buFontTx/>
              <a:buChar char="-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brání živiny před vyplavením</a:t>
            </a:r>
          </a:p>
          <a:p>
            <a:pPr marL="342900" indent="-342900">
              <a:buFontTx/>
              <a:buChar char="-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ovlivňuje vlhkostní podmínky (zadržuje vodu)</a:t>
            </a:r>
          </a:p>
          <a:p>
            <a:pPr marL="342900" indent="-342900">
              <a:buFontTx/>
              <a:buChar char="-"/>
            </a:pPr>
            <a:r>
              <a:rPr 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chelatizuje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toxické prvky (železo: toxin a zároveň stopový prvek) – váže je do </a:t>
            </a:r>
            <a:r>
              <a:rPr 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organominerálních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komplexů (</a:t>
            </a:r>
            <a:r>
              <a:rPr 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cheláty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), které pak rostlina přijímá.</a:t>
            </a:r>
          </a:p>
        </p:txBody>
      </p:sp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7331075" y="6469063"/>
            <a:ext cx="179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/>
              <a:t>forestfloor.soilweb.ca/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1" t="29526" b="5901"/>
          <a:stretch>
            <a:fillRect/>
          </a:stretch>
        </p:blipFill>
        <p:spPr bwMode="auto">
          <a:xfrm>
            <a:off x="5002213" y="3516313"/>
            <a:ext cx="41275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5969" y="2852936"/>
            <a:ext cx="2089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Formy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humusu</a:t>
            </a:r>
          </a:p>
        </p:txBody>
      </p:sp>
      <p:sp>
        <p:nvSpPr>
          <p:cNvPr id="6" name="Obdélník 5"/>
          <p:cNvSpPr/>
          <p:nvPr/>
        </p:nvSpPr>
        <p:spPr>
          <a:xfrm>
            <a:off x="107504" y="3483729"/>
            <a:ext cx="50760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 (surový humus):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obsahuje rozlišitelné, hrubé zbytky rostlin, je kyselý s </a:t>
            </a:r>
            <a:r>
              <a:rPr 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myceliemi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hub (alkalická varianta se nazývá </a:t>
            </a:r>
            <a:r>
              <a:rPr 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tangel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moder: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rozloženější, promíchanější s půdou</a:t>
            </a:r>
          </a:p>
          <a:p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měl (</a:t>
            </a:r>
            <a:r>
              <a:rPr lang="cs-CZ" sz="2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mull</a:t>
            </a:r>
            <a:r>
              <a:rPr lang="cs-CZ" sz="2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velmi rozložený, neoddělitelný od zbytku půdy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25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H01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39893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98425" y="31750"/>
            <a:ext cx="90455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spcAft>
                <a:spcPts val="0"/>
              </a:spcAft>
              <a:defRPr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 humusem bohaté substráty jsou vázány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humikolní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rostliny (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humifyty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cs-CZ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Rhododendron</a:t>
            </a:r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Ledum</a:t>
            </a:r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Stipa</a:t>
            </a:r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tirsa</a:t>
            </a:r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cs-CZ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mull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Monotropa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cs-CZ" sz="105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9220" name="Picture 4" descr="http://www.botanickafotogalerie.cz/highslide/images/large/61/Ledum_palustre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05263"/>
            <a:ext cx="4060825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01750"/>
            <a:ext cx="3984625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1907</Words>
  <Application>Microsoft Office PowerPoint</Application>
  <PresentationFormat>Předvádění na obrazovce (4:3)</PresentationFormat>
  <Paragraphs>314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Calibri</vt:lpstr>
      <vt:lpstr>Symbol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Katedra botaniky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Ilona Kuželová</dc:creator>
  <cp:lastModifiedBy>reviewer</cp:lastModifiedBy>
  <cp:revision>80</cp:revision>
  <dcterms:created xsi:type="dcterms:W3CDTF">2004-10-07T17:50:28Z</dcterms:created>
  <dcterms:modified xsi:type="dcterms:W3CDTF">2024-09-14T13:20:52Z</dcterms:modified>
</cp:coreProperties>
</file>