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6" r:id="rId3"/>
    <p:sldId id="286" r:id="rId4"/>
    <p:sldId id="287" r:id="rId5"/>
    <p:sldId id="258" r:id="rId6"/>
    <p:sldId id="259" r:id="rId7"/>
    <p:sldId id="260" r:id="rId8"/>
    <p:sldId id="261" r:id="rId9"/>
    <p:sldId id="262" r:id="rId10"/>
    <p:sldId id="263" r:id="rId11"/>
    <p:sldId id="264" r:id="rId12"/>
    <p:sldId id="284" r:id="rId13"/>
    <p:sldId id="265" r:id="rId14"/>
    <p:sldId id="266" r:id="rId15"/>
    <p:sldId id="283" r:id="rId16"/>
    <p:sldId id="267" r:id="rId17"/>
    <p:sldId id="269" r:id="rId18"/>
    <p:sldId id="270" r:id="rId19"/>
    <p:sldId id="271" r:id="rId20"/>
    <p:sldId id="272" r:id="rId21"/>
    <p:sldId id="273" r:id="rId22"/>
    <p:sldId id="288" r:id="rId23"/>
    <p:sldId id="274" r:id="rId24"/>
    <p:sldId id="275" r:id="rId25"/>
    <p:sldId id="276" r:id="rId26"/>
    <p:sldId id="277" r:id="rId27"/>
    <p:sldId id="278" r:id="rId28"/>
    <p:sldId id="279" r:id="rId29"/>
    <p:sldId id="282" r:id="rId30"/>
    <p:sldId id="280"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25" autoAdjust="0"/>
    <p:restoredTop sz="94660"/>
  </p:normalViewPr>
  <p:slideViewPr>
    <p:cSldViewPr snapToGrid="0">
      <p:cViewPr>
        <p:scale>
          <a:sx n="82" d="100"/>
          <a:sy n="82" d="100"/>
        </p:scale>
        <p:origin x="2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D0C0075-C927-4BC6-891F-E11E666C7BC2}" type="datetimeFigureOut">
              <a:rPr lang="cs-CZ" smtClean="0"/>
              <a:t>24.9.2018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3249427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0C0075-C927-4BC6-891F-E11E666C7BC2}" type="datetimeFigureOut">
              <a:rPr lang="cs-CZ" smtClean="0"/>
              <a:t>24.9.2018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146886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0C0075-C927-4BC6-891F-E11E666C7BC2}" type="datetimeFigureOut">
              <a:rPr lang="cs-CZ" smtClean="0"/>
              <a:t>24.9.2018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325754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D0C0075-C927-4BC6-891F-E11E666C7BC2}" type="datetimeFigureOut">
              <a:rPr lang="cs-CZ" smtClean="0"/>
              <a:t>24.9.2018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49667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D0C0075-C927-4BC6-891F-E11E666C7BC2}" type="datetimeFigureOut">
              <a:rPr lang="cs-CZ" smtClean="0"/>
              <a:t>24.9.2018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2943399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D0C0075-C927-4BC6-891F-E11E666C7BC2}" type="datetimeFigureOut">
              <a:rPr lang="cs-CZ" smtClean="0"/>
              <a:t>24.9.2018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6688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D0C0075-C927-4BC6-891F-E11E666C7BC2}" type="datetimeFigureOut">
              <a:rPr lang="cs-CZ" smtClean="0"/>
              <a:t>24.9.2018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155384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D0C0075-C927-4BC6-891F-E11E666C7BC2}" type="datetimeFigureOut">
              <a:rPr lang="cs-CZ" smtClean="0"/>
              <a:t>24.9.2018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394059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D0C0075-C927-4BC6-891F-E11E666C7BC2}" type="datetimeFigureOut">
              <a:rPr lang="cs-CZ" smtClean="0"/>
              <a:t>24.9.2018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81213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D0C0075-C927-4BC6-891F-E11E666C7BC2}" type="datetimeFigureOut">
              <a:rPr lang="cs-CZ" smtClean="0"/>
              <a:t>24.9.2018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1266128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D0C0075-C927-4BC6-891F-E11E666C7BC2}" type="datetimeFigureOut">
              <a:rPr lang="cs-CZ" smtClean="0"/>
              <a:t>24.9.2018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75CA02E-B72C-4027-8F4C-9C4C7091BEA7}" type="slidenum">
              <a:rPr lang="cs-CZ" smtClean="0"/>
              <a:t>‹#›</a:t>
            </a:fld>
            <a:endParaRPr lang="cs-CZ"/>
          </a:p>
        </p:txBody>
      </p:sp>
    </p:spTree>
    <p:extLst>
      <p:ext uri="{BB962C8B-B14F-4D97-AF65-F5344CB8AC3E}">
        <p14:creationId xmlns:p14="http://schemas.microsoft.com/office/powerpoint/2010/main" val="3384114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C0075-C927-4BC6-891F-E11E666C7BC2}" type="datetimeFigureOut">
              <a:rPr lang="cs-CZ" smtClean="0"/>
              <a:t>24.9.2018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CA02E-B72C-4027-8F4C-9C4C7091BEA7}" type="slidenum">
              <a:rPr lang="cs-CZ" smtClean="0"/>
              <a:t>‹#›</a:t>
            </a:fld>
            <a:endParaRPr lang="cs-CZ"/>
          </a:p>
        </p:txBody>
      </p:sp>
    </p:spTree>
    <p:extLst>
      <p:ext uri="{BB962C8B-B14F-4D97-AF65-F5344CB8AC3E}">
        <p14:creationId xmlns:p14="http://schemas.microsoft.com/office/powerpoint/2010/main" val="3878107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412" r="-59"/>
          <a:stretch/>
        </p:blipFill>
        <p:spPr>
          <a:xfrm>
            <a:off x="1548377" y="0"/>
            <a:ext cx="10281685" cy="6878782"/>
          </a:xfrm>
          <a:prstGeom prst="rect">
            <a:avLst/>
          </a:prstGeom>
        </p:spPr>
      </p:pic>
      <p:grpSp>
        <p:nvGrpSpPr>
          <p:cNvPr id="9" name="Skupina 8"/>
          <p:cNvGrpSpPr/>
          <p:nvPr/>
        </p:nvGrpSpPr>
        <p:grpSpPr>
          <a:xfrm>
            <a:off x="9654363" y="-7"/>
            <a:ext cx="2537637" cy="6858008"/>
            <a:chOff x="9654363" y="-7"/>
            <a:chExt cx="2537637" cy="6858008"/>
          </a:xfrm>
        </p:grpSpPr>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38684" r="23683"/>
            <a:stretch/>
          </p:blipFill>
          <p:spPr>
            <a:xfrm>
              <a:off x="9654363" y="2362681"/>
              <a:ext cx="2537637" cy="4495320"/>
            </a:xfrm>
            <a:prstGeom prst="rect">
              <a:avLst/>
            </a:prstGeom>
          </p:spPr>
        </p:pic>
        <p:sp>
          <p:nvSpPr>
            <p:cNvPr id="6" name="Obdélník 5"/>
            <p:cNvSpPr/>
            <p:nvPr/>
          </p:nvSpPr>
          <p:spPr>
            <a:xfrm>
              <a:off x="9654363" y="-7"/>
              <a:ext cx="2537637" cy="2362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7" name="TextovéPole 6"/>
          <p:cNvSpPr txBox="1"/>
          <p:nvPr/>
        </p:nvSpPr>
        <p:spPr>
          <a:xfrm>
            <a:off x="4159391" y="298854"/>
            <a:ext cx="1932710" cy="861774"/>
          </a:xfrm>
          <a:prstGeom prst="rect">
            <a:avLst/>
          </a:prstGeom>
          <a:noFill/>
        </p:spPr>
        <p:txBody>
          <a:bodyPr wrap="square" rtlCol="0">
            <a:spAutoFit/>
          </a:bodyPr>
          <a:lstStyle/>
          <a:p>
            <a:r>
              <a:rPr lang="cs-CZ" sz="5000" dirty="0" smtClean="0">
                <a:solidFill>
                  <a:srgbClr val="00B050"/>
                </a:solidFill>
              </a:rPr>
              <a:t>Světlo</a:t>
            </a:r>
            <a:endParaRPr lang="cs-CZ" sz="5000" dirty="0">
              <a:solidFill>
                <a:srgbClr val="00B050"/>
              </a:solidFill>
            </a:endParaRPr>
          </a:p>
        </p:txBody>
      </p:sp>
      <p:sp>
        <p:nvSpPr>
          <p:cNvPr id="8" name="Obdélník 7"/>
          <p:cNvSpPr/>
          <p:nvPr/>
        </p:nvSpPr>
        <p:spPr>
          <a:xfrm>
            <a:off x="5586494" y="1015428"/>
            <a:ext cx="1985993" cy="861774"/>
          </a:xfrm>
          <a:prstGeom prst="rect">
            <a:avLst/>
          </a:prstGeom>
        </p:spPr>
        <p:txBody>
          <a:bodyPr wrap="none">
            <a:spAutoFit/>
          </a:bodyPr>
          <a:lstStyle/>
          <a:p>
            <a:r>
              <a:rPr lang="cs-CZ" sz="5000" dirty="0"/>
              <a:t>a </a:t>
            </a:r>
            <a:r>
              <a:rPr lang="cs-CZ" sz="5000" dirty="0">
                <a:solidFill>
                  <a:srgbClr val="FF0000"/>
                </a:solidFill>
              </a:rPr>
              <a:t>teplo</a:t>
            </a:r>
            <a:endParaRPr lang="cs-CZ" sz="5000" dirty="0">
              <a:solidFill>
                <a:srgbClr val="FF0000"/>
              </a:solidFill>
            </a:endParaRPr>
          </a:p>
        </p:txBody>
      </p:sp>
      <p:grpSp>
        <p:nvGrpSpPr>
          <p:cNvPr id="10" name="Skupina 9"/>
          <p:cNvGrpSpPr/>
          <p:nvPr/>
        </p:nvGrpSpPr>
        <p:grpSpPr>
          <a:xfrm>
            <a:off x="-48768" y="-6103"/>
            <a:ext cx="2444496" cy="6884886"/>
            <a:chOff x="9654363" y="-7"/>
            <a:chExt cx="2537637" cy="6858008"/>
          </a:xfrm>
        </p:grpSpPr>
        <p:pic>
          <p:nvPicPr>
            <p:cNvPr id="11" name="Obrázek 10"/>
            <p:cNvPicPr>
              <a:picLocks noChangeAspect="1"/>
            </p:cNvPicPr>
            <p:nvPr/>
          </p:nvPicPr>
          <p:blipFill rotWithShape="1">
            <a:blip r:embed="rId4" cstate="print">
              <a:extLst>
                <a:ext uri="{28A0092B-C50C-407E-A947-70E740481C1C}">
                  <a14:useLocalDpi xmlns:a14="http://schemas.microsoft.com/office/drawing/2010/main" val="0"/>
                </a:ext>
              </a:extLst>
            </a:blip>
            <a:srcRect l="38684" r="23683"/>
            <a:stretch/>
          </p:blipFill>
          <p:spPr>
            <a:xfrm>
              <a:off x="9654363" y="2362681"/>
              <a:ext cx="2537637" cy="4495320"/>
            </a:xfrm>
            <a:prstGeom prst="rect">
              <a:avLst/>
            </a:prstGeom>
          </p:spPr>
        </p:pic>
        <p:sp>
          <p:nvSpPr>
            <p:cNvPr id="12" name="Obdélník 11"/>
            <p:cNvSpPr/>
            <p:nvPr/>
          </p:nvSpPr>
          <p:spPr>
            <a:xfrm>
              <a:off x="9654363" y="-7"/>
              <a:ext cx="2537637" cy="2362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594727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7519" y="293829"/>
            <a:ext cx="6096000" cy="1754326"/>
          </a:xfrm>
          <a:prstGeom prst="rect">
            <a:avLst/>
          </a:prstGeom>
        </p:spPr>
        <p:txBody>
          <a:bodyPr>
            <a:spAutoFit/>
          </a:bodyPr>
          <a:lstStyle/>
          <a:p>
            <a:pPr lvl="0">
              <a:spcAft>
                <a:spcPts val="0"/>
              </a:spcAft>
              <a:tabLst>
                <a:tab pos="685800" algn="l"/>
              </a:tabLst>
            </a:pPr>
            <a:r>
              <a:rPr lang="cs-CZ" dirty="0" smtClean="0">
                <a:effectLst/>
                <a:latin typeface="Times New Roman" panose="02020603050405020304" pitchFamily="18" charset="0"/>
                <a:ea typeface="Times New Roman" panose="02020603050405020304" pitchFamily="18" charset="0"/>
              </a:rPr>
              <a:t>b) organismy </a:t>
            </a:r>
            <a:r>
              <a:rPr lang="cs-CZ" dirty="0" smtClean="0">
                <a:effectLst/>
                <a:latin typeface="Times New Roman" panose="02020603050405020304" pitchFamily="18" charset="0"/>
                <a:ea typeface="Times New Roman" panose="02020603050405020304" pitchFamily="18" charset="0"/>
              </a:rPr>
              <a:t>tolerantní ke 100% ozáření i k zastínění. U rostlin hovoříme o </a:t>
            </a:r>
            <a:r>
              <a:rPr lang="cs-CZ" b="1" u="sng" dirty="0" err="1" smtClean="0">
                <a:solidFill>
                  <a:srgbClr val="FF0000"/>
                </a:solidFill>
                <a:effectLst/>
                <a:latin typeface="Times New Roman" panose="02020603050405020304" pitchFamily="18" charset="0"/>
                <a:ea typeface="Times New Roman" panose="02020603050405020304" pitchFamily="18" charset="0"/>
              </a:rPr>
              <a:t>heliosciofytech</a:t>
            </a:r>
            <a:r>
              <a:rPr lang="cs-CZ" dirty="0" smtClean="0">
                <a:effectLst/>
                <a:latin typeface="Times New Roman" panose="02020603050405020304" pitchFamily="18" charset="0"/>
                <a:ea typeface="Times New Roman" panose="02020603050405020304" pitchFamily="18" charset="0"/>
              </a:rPr>
              <a:t>. Tolerují určitý rozsah ozáření, kvetou při ozářeních vyšších. Břečťan (</a:t>
            </a:r>
            <a:r>
              <a:rPr lang="cs-CZ" i="1" dirty="0" err="1" smtClean="0">
                <a:effectLst/>
                <a:latin typeface="Times New Roman" panose="02020603050405020304" pitchFamily="18" charset="0"/>
                <a:ea typeface="Times New Roman" panose="02020603050405020304" pitchFamily="18" charset="0"/>
              </a:rPr>
              <a:t>Hedera</a:t>
            </a:r>
            <a:r>
              <a:rPr lang="cs-CZ" i="1" dirty="0" smtClean="0">
                <a:effectLst/>
                <a:latin typeface="Times New Roman" panose="02020603050405020304" pitchFamily="18" charset="0"/>
                <a:ea typeface="Times New Roman" panose="02020603050405020304" pitchFamily="18" charset="0"/>
              </a:rPr>
              <a:t> helix</a:t>
            </a:r>
            <a:r>
              <a:rPr lang="cs-CZ" dirty="0" smtClean="0">
                <a:effectLst/>
                <a:latin typeface="Times New Roman" panose="02020603050405020304" pitchFamily="18" charset="0"/>
                <a:ea typeface="Times New Roman" panose="02020603050405020304" pitchFamily="18" charset="0"/>
              </a:rPr>
              <a:t>) roste při 2-100% ozáření a kvete při 22-100% ozáření. Z živočichů např. </a:t>
            </a:r>
            <a:r>
              <a:rPr lang="cs-CZ" dirty="0" err="1" smtClean="0">
                <a:effectLst/>
                <a:latin typeface="Times New Roman" panose="02020603050405020304" pitchFamily="18" charset="0"/>
                <a:ea typeface="Times New Roman" panose="02020603050405020304" pitchFamily="18" charset="0"/>
              </a:rPr>
              <a:t>drosophila</a:t>
            </a:r>
            <a:r>
              <a:rPr lang="cs-CZ" dirty="0" smtClean="0">
                <a:effectLst/>
                <a:latin typeface="Times New Roman" panose="02020603050405020304" pitchFamily="18" charset="0"/>
                <a:ea typeface="Times New Roman" panose="02020603050405020304" pitchFamily="18" charset="0"/>
              </a:rPr>
              <a:t>.</a:t>
            </a:r>
            <a:endParaRPr lang="cs-CZ" sz="1100" dirty="0" smtClean="0">
              <a:effectLst/>
              <a:latin typeface="Times New Roman" panose="02020603050405020304" pitchFamily="18" charset="0"/>
              <a:ea typeface="Times New Roman" panose="02020603050405020304" pitchFamily="18" charset="0"/>
            </a:endParaRPr>
          </a:p>
          <a:p>
            <a:pPr marL="447675">
              <a:spcAft>
                <a:spcPts val="0"/>
              </a:spcAft>
            </a:pPr>
            <a:r>
              <a:rPr lang="cs-CZ" dirty="0" smtClean="0">
                <a:effectLst/>
                <a:latin typeface="Times New Roman" panose="02020603050405020304" pitchFamily="18" charset="0"/>
                <a:ea typeface="Times New Roman" panose="02020603050405020304" pitchFamily="18" charset="0"/>
              </a:rPr>
              <a:t> </a:t>
            </a:r>
            <a:endParaRPr lang="cs-CZ" sz="1100" dirty="0">
              <a:effectLst/>
              <a:latin typeface="Times New Roman" panose="02020603050405020304" pitchFamily="18" charset="0"/>
              <a:ea typeface="Times New Roman" panose="02020603050405020304" pitchFamily="18" charset="0"/>
            </a:endParaRPr>
          </a:p>
        </p:txBody>
      </p:sp>
      <p:sp>
        <p:nvSpPr>
          <p:cNvPr id="3" name="Rectangle 2"/>
          <p:cNvSpPr>
            <a:spLocks noChangeArrowheads="1"/>
          </p:cNvSpPr>
          <p:nvPr/>
        </p:nvSpPr>
        <p:spPr bwMode="auto">
          <a:xfrm>
            <a:off x="7324531" y="12129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3073" name="Picture 1" descr="IMG_319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4531" y="293829"/>
            <a:ext cx="4038413" cy="606058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80416" y="2825418"/>
            <a:ext cx="4754684" cy="3416320"/>
          </a:xfrm>
          <a:prstGeom prst="rect">
            <a:avLst/>
          </a:prstGeom>
        </p:spPr>
        <p:txBody>
          <a:bodyPr wrap="square">
            <a:spAutoFit/>
          </a:bodyPr>
          <a:lstStyle/>
          <a:p>
            <a:pPr lvl="0">
              <a:spcAft>
                <a:spcPts val="0"/>
              </a:spcAft>
              <a:tabLst>
                <a:tab pos="685800" algn="l"/>
              </a:tabLst>
            </a:pPr>
            <a:r>
              <a:rPr lang="cs-CZ" dirty="0">
                <a:latin typeface="Times New Roman" panose="02020603050405020304" pitchFamily="18" charset="0"/>
                <a:ea typeface="Times New Roman" panose="02020603050405020304" pitchFamily="18" charset="0"/>
              </a:rPr>
              <a:t>U nás jde většinou o </a:t>
            </a:r>
            <a:r>
              <a:rPr lang="cs-CZ" dirty="0" smtClean="0">
                <a:latin typeface="Times New Roman" panose="02020603050405020304" pitchFamily="18" charset="0"/>
                <a:ea typeface="Times New Roman" panose="02020603050405020304" pitchFamily="18" charset="0"/>
              </a:rPr>
              <a:t>druhy lesních lemů a řídkých lesů, kde není stromový zápoj souvislý. Už od pravěku byly takové lesy udržovány lidským vlivem (pastva, požáry, sklizeň větví, těžba dřeva a podobně), přirozeně jsou vzácné (například v lesostepní zóně).</a:t>
            </a:r>
          </a:p>
          <a:p>
            <a:pPr lvl="0">
              <a:spcAft>
                <a:spcPts val="0"/>
              </a:spcAft>
              <a:tabLst>
                <a:tab pos="685800" algn="l"/>
              </a:tabLst>
            </a:pPr>
            <a:endParaRPr lang="cs-CZ" dirty="0">
              <a:latin typeface="Times New Roman" panose="02020603050405020304" pitchFamily="18" charset="0"/>
              <a:ea typeface="Times New Roman" panose="02020603050405020304" pitchFamily="18" charset="0"/>
            </a:endParaRPr>
          </a:p>
          <a:p>
            <a:pPr lvl="0">
              <a:spcAft>
                <a:spcPts val="0"/>
              </a:spcAft>
              <a:tabLst>
                <a:tab pos="685800" algn="l"/>
              </a:tabLst>
            </a:pPr>
            <a:r>
              <a:rPr lang="cs-CZ" dirty="0" smtClean="0">
                <a:latin typeface="Times New Roman" panose="02020603050405020304" pitchFamily="18" charset="0"/>
                <a:ea typeface="Times New Roman" panose="02020603050405020304" pitchFamily="18" charset="0"/>
              </a:rPr>
              <a:t>Řada </a:t>
            </a:r>
            <a:r>
              <a:rPr lang="cs-CZ" dirty="0" err="1" smtClean="0">
                <a:latin typeface="Times New Roman" panose="02020603050405020304" pitchFamily="18" charset="0"/>
                <a:ea typeface="Times New Roman" panose="02020603050405020304" pitchFamily="18" charset="0"/>
              </a:rPr>
              <a:t>helisciofytů</a:t>
            </a:r>
            <a:r>
              <a:rPr lang="cs-CZ" dirty="0" smtClean="0">
                <a:latin typeface="Times New Roman" panose="02020603050405020304" pitchFamily="18" charset="0"/>
                <a:ea typeface="Times New Roman" panose="02020603050405020304" pitchFamily="18" charset="0"/>
              </a:rPr>
              <a:t> je proto u nás dnes ohrožena a uchýlila se hlavně na polopřirozené louky; příliš intenzivní pastvu nebo seč ale nezvládají. Na obrázku </a:t>
            </a:r>
            <a:r>
              <a:rPr lang="cs-CZ" i="1" dirty="0" err="1" smtClean="0">
                <a:latin typeface="Times New Roman" panose="02020603050405020304" pitchFamily="18" charset="0"/>
                <a:ea typeface="Times New Roman" panose="02020603050405020304" pitchFamily="18" charset="0"/>
              </a:rPr>
              <a:t>Adenophora</a:t>
            </a:r>
            <a:r>
              <a:rPr lang="cs-CZ" i="1" dirty="0" smtClean="0">
                <a:latin typeface="Times New Roman" panose="02020603050405020304" pitchFamily="18" charset="0"/>
                <a:ea typeface="Times New Roman" panose="02020603050405020304" pitchFamily="18" charset="0"/>
              </a:rPr>
              <a:t> </a:t>
            </a:r>
            <a:r>
              <a:rPr lang="cs-CZ" i="1" dirty="0" err="1" smtClean="0">
                <a:latin typeface="Times New Roman" panose="02020603050405020304" pitchFamily="18" charset="0"/>
                <a:ea typeface="Times New Roman" panose="02020603050405020304" pitchFamily="18" charset="0"/>
              </a:rPr>
              <a:t>liliifolia</a:t>
            </a:r>
            <a:r>
              <a:rPr lang="cs-CZ" i="1" dirty="0" smtClean="0">
                <a:latin typeface="Times New Roman" panose="02020603050405020304" pitchFamily="18" charset="0"/>
                <a:ea typeface="Times New Roman" panose="02020603050405020304" pitchFamily="18" charset="0"/>
              </a:rPr>
              <a:t> </a:t>
            </a:r>
            <a:r>
              <a:rPr lang="cs-CZ" dirty="0" smtClean="0">
                <a:latin typeface="Times New Roman" panose="02020603050405020304" pitchFamily="18" charset="0"/>
                <a:ea typeface="Times New Roman" panose="02020603050405020304" pitchFamily="18" charset="0"/>
              </a:rPr>
              <a:t>(</a:t>
            </a:r>
            <a:r>
              <a:rPr lang="cs-CZ" dirty="0" err="1" smtClean="0">
                <a:latin typeface="Times New Roman" panose="02020603050405020304" pitchFamily="18" charset="0"/>
                <a:ea typeface="Times New Roman" panose="02020603050405020304" pitchFamily="18" charset="0"/>
              </a:rPr>
              <a:t>zvinovec</a:t>
            </a:r>
            <a:r>
              <a:rPr lang="cs-CZ" dirty="0" smtClean="0">
                <a:latin typeface="Times New Roman" panose="02020603050405020304" pitchFamily="18" charset="0"/>
                <a:ea typeface="Times New Roman" panose="02020603050405020304" pitchFamily="18" charset="0"/>
              </a:rPr>
              <a:t> </a:t>
            </a:r>
            <a:r>
              <a:rPr lang="cs-CZ" dirty="0" err="1" smtClean="0">
                <a:latin typeface="Times New Roman" panose="02020603050405020304" pitchFamily="18" charset="0"/>
                <a:ea typeface="Times New Roman" panose="02020603050405020304" pitchFamily="18" charset="0"/>
              </a:rPr>
              <a:t>liliolistý</a:t>
            </a:r>
            <a:r>
              <a:rPr lang="cs-CZ" dirty="0" smtClean="0">
                <a:latin typeface="Times New Roman" panose="02020603050405020304" pitchFamily="18" charset="0"/>
                <a:ea typeface="Times New Roman" panose="02020603050405020304" pitchFamily="18" charset="0"/>
              </a:rPr>
              <a:t>)</a:t>
            </a:r>
            <a:endParaRPr lang="cs-CZ" dirty="0">
              <a:latin typeface="Times New Roman" panose="02020603050405020304" pitchFamily="18" charset="0"/>
              <a:ea typeface="Times New Roman" panose="02020603050405020304" pitchFamily="18" charset="0"/>
            </a:endParaRPr>
          </a:p>
        </p:txBody>
      </p:sp>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19599" t="12445" r="8134"/>
          <a:stretch/>
        </p:blipFill>
        <p:spPr>
          <a:xfrm>
            <a:off x="5035100" y="2729743"/>
            <a:ext cx="1994490" cy="3624673"/>
          </a:xfrm>
          <a:prstGeom prst="rect">
            <a:avLst/>
          </a:prstGeom>
        </p:spPr>
      </p:pic>
    </p:spTree>
    <p:extLst>
      <p:ext uri="{BB962C8B-B14F-4D97-AF65-F5344CB8AC3E}">
        <p14:creationId xmlns:p14="http://schemas.microsoft.com/office/powerpoint/2010/main" val="328534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4840" y="251555"/>
            <a:ext cx="6096000" cy="2585323"/>
          </a:xfrm>
          <a:prstGeom prst="rect">
            <a:avLst/>
          </a:prstGeom>
        </p:spPr>
        <p:txBody>
          <a:bodyPr>
            <a:spAutoFit/>
          </a:bodyPr>
          <a:lstStyle/>
          <a:p>
            <a:pPr lvl="0">
              <a:spcAft>
                <a:spcPts val="0"/>
              </a:spcAft>
              <a:tabLst>
                <a:tab pos="685800" algn="l"/>
              </a:tabLst>
            </a:pPr>
            <a:r>
              <a:rPr lang="cs-CZ" dirty="0" smtClean="0">
                <a:effectLst/>
                <a:latin typeface="Times New Roman" panose="02020603050405020304" pitchFamily="18" charset="0"/>
                <a:ea typeface="Times New Roman" panose="02020603050405020304" pitchFamily="18" charset="0"/>
              </a:rPr>
              <a:t>c) stínomilné </a:t>
            </a:r>
            <a:r>
              <a:rPr lang="cs-CZ" dirty="0" smtClean="0">
                <a:effectLst/>
                <a:latin typeface="Times New Roman" panose="02020603050405020304" pitchFamily="18" charset="0"/>
                <a:ea typeface="Times New Roman" panose="02020603050405020304" pitchFamily="18" charset="0"/>
              </a:rPr>
              <a:t>organismy. </a:t>
            </a:r>
            <a:endParaRPr lang="cs-CZ" sz="1100" dirty="0" smtClean="0">
              <a:effectLst/>
              <a:latin typeface="Times New Roman" panose="02020603050405020304" pitchFamily="18" charset="0"/>
              <a:ea typeface="Times New Roman" panose="02020603050405020304" pitchFamily="18" charset="0"/>
            </a:endParaRPr>
          </a:p>
          <a:p>
            <a:pPr marL="683895" indent="1905">
              <a:spcAft>
                <a:spcPts val="0"/>
              </a:spcAft>
            </a:pPr>
            <a:r>
              <a:rPr lang="cs-CZ" b="1" dirty="0" err="1" smtClean="0">
                <a:solidFill>
                  <a:srgbClr val="FF0000"/>
                </a:solidFill>
                <a:effectLst/>
                <a:latin typeface="Times New Roman" panose="02020603050405020304" pitchFamily="18" charset="0"/>
                <a:ea typeface="Times New Roman" panose="02020603050405020304" pitchFamily="18" charset="0"/>
              </a:rPr>
              <a:t>Sciofyty</a:t>
            </a:r>
            <a:r>
              <a:rPr lang="cs-CZ" b="1" dirty="0" smtClean="0">
                <a:solidFill>
                  <a:srgbClr val="FF0000"/>
                </a:solidFill>
                <a:effectLst/>
                <a:latin typeface="Times New Roman" panose="02020603050405020304" pitchFamily="18" charset="0"/>
                <a:ea typeface="Times New Roman" panose="02020603050405020304" pitchFamily="18" charset="0"/>
              </a:rPr>
              <a:t> (</a:t>
            </a:r>
            <a:r>
              <a:rPr lang="cs-CZ" b="1" dirty="0" err="1" smtClean="0">
                <a:solidFill>
                  <a:srgbClr val="FF0000"/>
                </a:solidFill>
                <a:effectLst/>
                <a:latin typeface="Times New Roman" panose="02020603050405020304" pitchFamily="18" charset="0"/>
                <a:ea typeface="Times New Roman" panose="02020603050405020304" pitchFamily="18" charset="0"/>
              </a:rPr>
              <a:t>stínobytné</a:t>
            </a:r>
            <a:r>
              <a:rPr lang="cs-CZ" b="1" dirty="0" smtClean="0">
                <a:solidFill>
                  <a:srgbClr val="FF0000"/>
                </a:solidFill>
                <a:effectLst/>
                <a:latin typeface="Times New Roman" panose="02020603050405020304" pitchFamily="18" charset="0"/>
                <a:ea typeface="Times New Roman" panose="02020603050405020304" pitchFamily="18" charset="0"/>
              </a:rPr>
              <a:t> rostliny)</a:t>
            </a:r>
            <a:r>
              <a:rPr lang="cs-CZ" dirty="0" smtClean="0">
                <a:solidFill>
                  <a:srgbClr val="FF0000"/>
                </a:solidFill>
                <a:effectLst/>
                <a:latin typeface="Times New Roman" panose="02020603050405020304" pitchFamily="18" charset="0"/>
                <a:ea typeface="Times New Roman" panose="02020603050405020304" pitchFamily="18" charset="0"/>
              </a:rPr>
              <a:t> </a:t>
            </a:r>
            <a:r>
              <a:rPr lang="cs-CZ" dirty="0" smtClean="0">
                <a:effectLst/>
                <a:latin typeface="Times New Roman" panose="02020603050405020304" pitchFamily="18" charset="0"/>
                <a:ea typeface="Times New Roman" panose="02020603050405020304" pitchFamily="18" charset="0"/>
              </a:rPr>
              <a:t>rostou jen na zastíněných místech (hrachor jarní při 20-33% ozáření). Minimální požadavek na ozáření klesá od zelených kvetoucích rostlin přes kapradiny a mechy k řasám. Fylogenetická (vývojová) adaptace na stinné podmínky: liánovitý vzrůst, </a:t>
            </a:r>
            <a:r>
              <a:rPr lang="cs-CZ" dirty="0" err="1" smtClean="0">
                <a:effectLst/>
                <a:latin typeface="Times New Roman" panose="02020603050405020304" pitchFamily="18" charset="0"/>
                <a:ea typeface="Times New Roman" panose="02020603050405020304" pitchFamily="18" charset="0"/>
              </a:rPr>
              <a:t>epifytismus</a:t>
            </a:r>
            <a:r>
              <a:rPr lang="cs-CZ" dirty="0" smtClean="0">
                <a:effectLst/>
                <a:latin typeface="Times New Roman" panose="02020603050405020304" pitchFamily="18" charset="0"/>
                <a:ea typeface="Times New Roman" panose="02020603050405020304" pitchFamily="18" charset="0"/>
              </a:rPr>
              <a:t>, ztráta chlorofylu (vznik heterotrofie).</a:t>
            </a:r>
            <a:endParaRPr lang="cs-CZ" sz="1100" dirty="0" smtClean="0">
              <a:effectLst/>
              <a:latin typeface="Times New Roman" panose="02020603050405020304" pitchFamily="18" charset="0"/>
              <a:ea typeface="Times New Roman" panose="02020603050405020304" pitchFamily="18" charset="0"/>
            </a:endParaRPr>
          </a:p>
          <a:p>
            <a:pPr marL="683895" indent="1905">
              <a:spcAft>
                <a:spcPts val="0"/>
              </a:spcAft>
            </a:pPr>
            <a:r>
              <a:rPr lang="cs-CZ" b="1" dirty="0" err="1" smtClean="0">
                <a:solidFill>
                  <a:srgbClr val="FF0000"/>
                </a:solidFill>
                <a:effectLst/>
                <a:latin typeface="Times New Roman" panose="02020603050405020304" pitchFamily="18" charset="0"/>
                <a:ea typeface="Times New Roman" panose="02020603050405020304" pitchFamily="18" charset="0"/>
              </a:rPr>
              <a:t>Skiofilní</a:t>
            </a:r>
            <a:r>
              <a:rPr lang="cs-CZ" b="1" dirty="0" smtClean="0">
                <a:solidFill>
                  <a:srgbClr val="FF0000"/>
                </a:solidFill>
                <a:effectLst/>
                <a:latin typeface="Times New Roman" panose="02020603050405020304" pitchFamily="18" charset="0"/>
                <a:ea typeface="Times New Roman" panose="02020603050405020304" pitchFamily="18" charset="0"/>
              </a:rPr>
              <a:t> </a:t>
            </a:r>
            <a:r>
              <a:rPr lang="cs-CZ" dirty="0" smtClean="0">
                <a:effectLst/>
                <a:latin typeface="Times New Roman" panose="02020603050405020304" pitchFamily="18" charset="0"/>
                <a:ea typeface="Times New Roman" panose="02020603050405020304" pitchFamily="18" charset="0"/>
              </a:rPr>
              <a:t>druhy živočichů.</a:t>
            </a:r>
            <a:endParaRPr lang="cs-CZ" sz="1100" dirty="0">
              <a:effectLst/>
              <a:latin typeface="Times New Roman" panose="02020603050405020304" pitchFamily="18" charset="0"/>
              <a:ea typeface="Times New Roman" panose="02020603050405020304" pitchFamily="18" charset="0"/>
            </a:endParaRPr>
          </a:p>
        </p:txBody>
      </p:sp>
      <p:sp>
        <p:nvSpPr>
          <p:cNvPr id="3" name="Rectangle 2"/>
          <p:cNvSpPr>
            <a:spLocks noChangeArrowheads="1"/>
          </p:cNvSpPr>
          <p:nvPr/>
        </p:nvSpPr>
        <p:spPr bwMode="auto">
          <a:xfrm>
            <a:off x="5887616" y="25845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4097" name="Picture 1" descr="DSCN18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3221" y="2959681"/>
            <a:ext cx="5221707" cy="391584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290434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80" y="719328"/>
            <a:ext cx="4009136" cy="6013704"/>
          </a:xfrm>
          <a:prstGeom prst="rect">
            <a:avLst/>
          </a:prstGeom>
        </p:spPr>
      </p:pic>
      <p:sp>
        <p:nvSpPr>
          <p:cNvPr id="4" name="TextovéPole 3"/>
          <p:cNvSpPr txBox="1"/>
          <p:nvPr/>
        </p:nvSpPr>
        <p:spPr>
          <a:xfrm>
            <a:off x="94923" y="86082"/>
            <a:ext cx="7963989" cy="369332"/>
          </a:xfrm>
          <a:prstGeom prst="rect">
            <a:avLst/>
          </a:prstGeom>
          <a:noFill/>
        </p:spPr>
        <p:txBody>
          <a:bodyPr wrap="square" rtlCol="0">
            <a:spAutoFit/>
          </a:bodyPr>
          <a:lstStyle/>
          <a:p>
            <a:r>
              <a:rPr lang="cs-CZ" b="1" dirty="0" err="1" smtClean="0">
                <a:solidFill>
                  <a:srgbClr val="FF0000"/>
                </a:solidFill>
              </a:rPr>
              <a:t>Sciofyty</a:t>
            </a:r>
            <a:r>
              <a:rPr lang="cs-CZ" b="1" dirty="0" smtClean="0">
                <a:solidFill>
                  <a:srgbClr val="FF0000"/>
                </a:solidFill>
              </a:rPr>
              <a:t> - rostliny, co se obejdou téměř bez světla.</a:t>
            </a:r>
            <a:endParaRPr lang="cs-CZ" b="1" dirty="0">
              <a:solidFill>
                <a:srgbClr val="FF0000"/>
              </a:solidFill>
            </a:endParaRPr>
          </a:p>
        </p:txBody>
      </p:sp>
      <p:sp>
        <p:nvSpPr>
          <p:cNvPr id="5" name="TextovéPole 4"/>
          <p:cNvSpPr txBox="1"/>
          <p:nvPr/>
        </p:nvSpPr>
        <p:spPr>
          <a:xfrm>
            <a:off x="208280" y="719328"/>
            <a:ext cx="4009136" cy="646331"/>
          </a:xfrm>
          <a:prstGeom prst="rect">
            <a:avLst/>
          </a:prstGeom>
          <a:solidFill>
            <a:schemeClr val="bg1">
              <a:alpha val="77000"/>
            </a:schemeClr>
          </a:solidFill>
        </p:spPr>
        <p:txBody>
          <a:bodyPr wrap="square" rtlCol="0">
            <a:spAutoFit/>
          </a:bodyPr>
          <a:lstStyle/>
          <a:p>
            <a:r>
              <a:rPr lang="cs-CZ" b="1" dirty="0" smtClean="0"/>
              <a:t>Paraziti (například záraza nebo podbílek šupinatý)</a:t>
            </a:r>
            <a:endParaRPr lang="cs-CZ" b="1" dirty="0"/>
          </a:p>
        </p:txBody>
      </p:sp>
      <p:pic>
        <p:nvPicPr>
          <p:cNvPr id="6" name="Obrázek 5"/>
          <p:cNvPicPr>
            <a:picLocks noChangeAspect="1"/>
          </p:cNvPicPr>
          <p:nvPr/>
        </p:nvPicPr>
        <p:blipFill>
          <a:blip r:embed="rId3"/>
          <a:stretch>
            <a:fillRect/>
          </a:stretch>
        </p:blipFill>
        <p:spPr>
          <a:xfrm>
            <a:off x="5692648" y="284988"/>
            <a:ext cx="4331208" cy="6496812"/>
          </a:xfrm>
          <a:prstGeom prst="rect">
            <a:avLst/>
          </a:prstGeom>
        </p:spPr>
      </p:pic>
      <p:sp>
        <p:nvSpPr>
          <p:cNvPr id="7" name="TextovéPole 6"/>
          <p:cNvSpPr txBox="1"/>
          <p:nvPr/>
        </p:nvSpPr>
        <p:spPr>
          <a:xfrm>
            <a:off x="5772694" y="363896"/>
            <a:ext cx="4171115" cy="923330"/>
          </a:xfrm>
          <a:prstGeom prst="rect">
            <a:avLst/>
          </a:prstGeom>
          <a:solidFill>
            <a:schemeClr val="bg1">
              <a:alpha val="77000"/>
            </a:schemeClr>
          </a:solidFill>
        </p:spPr>
        <p:txBody>
          <a:bodyPr wrap="square" rtlCol="0">
            <a:spAutoFit/>
          </a:bodyPr>
          <a:lstStyle/>
          <a:p>
            <a:r>
              <a:rPr lang="cs-CZ" b="1" dirty="0" err="1" smtClean="0"/>
              <a:t>Mykoheterotrofní</a:t>
            </a:r>
            <a:r>
              <a:rPr lang="cs-CZ" b="1" dirty="0" smtClean="0"/>
              <a:t> rostliny; dřív nazývané </a:t>
            </a:r>
            <a:r>
              <a:rPr lang="cs-CZ" b="1" dirty="0" err="1" smtClean="0"/>
              <a:t>saprotrofní</a:t>
            </a:r>
            <a:r>
              <a:rPr lang="cs-CZ" b="1" dirty="0" smtClean="0"/>
              <a:t> (například hlístník hnízdák nebo hnilák)</a:t>
            </a:r>
            <a:endParaRPr lang="cs-CZ" b="1" dirty="0"/>
          </a:p>
        </p:txBody>
      </p:sp>
      <p:pic>
        <p:nvPicPr>
          <p:cNvPr id="2050" name="Picture 2" descr="VÃ½sledek obrÃ¡zku pro botanickÃ¡ fotogalerie lathrea squama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240" y="3579876"/>
            <a:ext cx="2121408" cy="31821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botanickÃ¡ fotogalerie monotro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0304" y="3575482"/>
            <a:ext cx="2458920" cy="318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0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9738" y="94481"/>
            <a:ext cx="11395788" cy="1477328"/>
          </a:xfrm>
          <a:prstGeom prst="rect">
            <a:avLst/>
          </a:prstGeom>
        </p:spPr>
        <p:txBody>
          <a:bodyPr wrap="square">
            <a:spAutoFit/>
          </a:bodyPr>
          <a:lstStyle/>
          <a:p>
            <a:pPr lvl="0">
              <a:spcAft>
                <a:spcPts val="0"/>
              </a:spcAft>
              <a:tabLst>
                <a:tab pos="685800" algn="l"/>
              </a:tabLst>
            </a:pPr>
            <a:r>
              <a:rPr lang="cs-CZ" dirty="0" smtClean="0">
                <a:effectLst/>
                <a:latin typeface="Times New Roman" panose="02020603050405020304" pitchFamily="18" charset="0"/>
                <a:ea typeface="Times New Roman" panose="02020603050405020304" pitchFamily="18" charset="0"/>
              </a:rPr>
              <a:t>d) </a:t>
            </a:r>
            <a:r>
              <a:rPr lang="cs-CZ" b="1" dirty="0" smtClean="0">
                <a:solidFill>
                  <a:srgbClr val="FF0000"/>
                </a:solidFill>
                <a:effectLst/>
                <a:latin typeface="Times New Roman" panose="02020603050405020304" pitchFamily="18" charset="0"/>
                <a:ea typeface="Times New Roman" panose="02020603050405020304" pitchFamily="18" charset="0"/>
              </a:rPr>
              <a:t>organismy </a:t>
            </a:r>
            <a:r>
              <a:rPr lang="cs-CZ" b="1" dirty="0" err="1" smtClean="0">
                <a:solidFill>
                  <a:srgbClr val="FF0000"/>
                </a:solidFill>
                <a:effectLst/>
                <a:latin typeface="Times New Roman" panose="02020603050405020304" pitchFamily="18" charset="0"/>
                <a:ea typeface="Times New Roman" panose="02020603050405020304" pitchFamily="18" charset="0"/>
              </a:rPr>
              <a:t>afotních</a:t>
            </a:r>
            <a:r>
              <a:rPr lang="cs-CZ" b="1" dirty="0" smtClean="0">
                <a:solidFill>
                  <a:srgbClr val="FF0000"/>
                </a:solidFill>
                <a:effectLst/>
                <a:latin typeface="Times New Roman" panose="02020603050405020304" pitchFamily="18" charset="0"/>
                <a:ea typeface="Times New Roman" panose="02020603050405020304" pitchFamily="18" charset="0"/>
              </a:rPr>
              <a:t> prostředí</a:t>
            </a:r>
            <a:r>
              <a:rPr lang="cs-CZ" dirty="0" smtClean="0">
                <a:effectLst/>
                <a:latin typeface="Times New Roman" panose="02020603050405020304" pitchFamily="18" charset="0"/>
                <a:ea typeface="Times New Roman" panose="02020603050405020304" pitchFamily="18" charset="0"/>
              </a:rPr>
              <a:t> (úplně bez světla). Jen živočichové (</a:t>
            </a:r>
            <a:r>
              <a:rPr lang="cs-CZ" dirty="0" err="1" smtClean="0">
                <a:effectLst/>
                <a:latin typeface="Times New Roman" panose="02020603050405020304" pitchFamily="18" charset="0"/>
                <a:ea typeface="Times New Roman" panose="02020603050405020304" pitchFamily="18" charset="0"/>
              </a:rPr>
              <a:t>fotofobní</a:t>
            </a:r>
            <a:r>
              <a:rPr lang="cs-CZ" dirty="0" smtClean="0">
                <a:effectLst/>
                <a:latin typeface="Times New Roman" panose="02020603050405020304" pitchFamily="18" charset="0"/>
                <a:ea typeface="Times New Roman" panose="02020603050405020304" pitchFamily="18" charset="0"/>
              </a:rPr>
              <a:t>, </a:t>
            </a:r>
            <a:r>
              <a:rPr lang="cs-CZ" dirty="0" err="1" smtClean="0">
                <a:effectLst/>
                <a:latin typeface="Times New Roman" panose="02020603050405020304" pitchFamily="18" charset="0"/>
                <a:ea typeface="Times New Roman" panose="02020603050405020304" pitchFamily="18" charset="0"/>
              </a:rPr>
              <a:t>heliofobní</a:t>
            </a:r>
            <a:r>
              <a:rPr lang="cs-CZ" dirty="0" smtClean="0">
                <a:effectLst/>
                <a:latin typeface="Times New Roman" panose="02020603050405020304" pitchFamily="18" charset="0"/>
                <a:ea typeface="Times New Roman" panose="02020603050405020304" pitchFamily="18" charset="0"/>
              </a:rPr>
              <a:t> druhy). Žijí v jeskynních (</a:t>
            </a:r>
            <a:r>
              <a:rPr lang="cs-CZ" dirty="0" err="1" smtClean="0">
                <a:effectLst/>
                <a:latin typeface="Times New Roman" panose="02020603050405020304" pitchFamily="18" charset="0"/>
                <a:ea typeface="Times New Roman" panose="02020603050405020304" pitchFamily="18" charset="0"/>
              </a:rPr>
              <a:t>troglobionti</a:t>
            </a:r>
            <a:r>
              <a:rPr lang="cs-CZ" dirty="0" smtClean="0">
                <a:effectLst/>
                <a:latin typeface="Times New Roman" panose="02020603050405020304" pitchFamily="18" charset="0"/>
                <a:ea typeface="Times New Roman" panose="02020603050405020304" pitchFamily="18" charset="0"/>
              </a:rPr>
              <a:t>), dutinách (kavernikolní formy), v půdě (</a:t>
            </a:r>
            <a:r>
              <a:rPr lang="cs-CZ" dirty="0" err="1" smtClean="0">
                <a:effectLst/>
                <a:latin typeface="Times New Roman" panose="02020603050405020304" pitchFamily="18" charset="0"/>
                <a:ea typeface="Times New Roman" panose="02020603050405020304" pitchFamily="18" charset="0"/>
              </a:rPr>
              <a:t>euedafonti</a:t>
            </a:r>
            <a:r>
              <a:rPr lang="cs-CZ" dirty="0" smtClean="0">
                <a:effectLst/>
                <a:latin typeface="Times New Roman" panose="02020603050405020304" pitchFamily="18" charset="0"/>
                <a:ea typeface="Times New Roman" panose="02020603050405020304" pitchFamily="18" charset="0"/>
              </a:rPr>
              <a:t>), v podzemních vodách (</a:t>
            </a:r>
            <a:r>
              <a:rPr lang="cs-CZ" dirty="0" err="1" smtClean="0">
                <a:effectLst/>
                <a:latin typeface="Times New Roman" panose="02020603050405020304" pitchFamily="18" charset="0"/>
                <a:ea typeface="Times New Roman" panose="02020603050405020304" pitchFamily="18" charset="0"/>
              </a:rPr>
              <a:t>stygobionti</a:t>
            </a:r>
            <a:r>
              <a:rPr lang="cs-CZ" dirty="0" smtClean="0">
                <a:effectLst/>
                <a:latin typeface="Times New Roman" panose="02020603050405020304" pitchFamily="18" charset="0"/>
                <a:ea typeface="Times New Roman" panose="02020603050405020304" pitchFamily="18" charset="0"/>
              </a:rPr>
              <a:t>), v mořských hlubinách (abysální formy) a v tělech hostitelů (endoparaziti). Zanikly jim zrakové orgány, vymizely pigmenty, zanikla fotoperiodicita.</a:t>
            </a:r>
            <a:endParaRPr lang="cs-CZ" sz="1100" dirty="0" smtClean="0">
              <a:effectLst/>
              <a:latin typeface="Times New Roman" panose="02020603050405020304" pitchFamily="18" charset="0"/>
              <a:ea typeface="Times New Roman" panose="02020603050405020304" pitchFamily="18" charset="0"/>
            </a:endParaRPr>
          </a:p>
          <a:p>
            <a:pPr>
              <a:spcAft>
                <a:spcPts val="0"/>
              </a:spcAft>
            </a:pPr>
            <a:r>
              <a:rPr lang="cs-CZ" dirty="0" smtClean="0">
                <a:effectLst/>
                <a:latin typeface="Times New Roman" panose="02020603050405020304" pitchFamily="18" charset="0"/>
                <a:ea typeface="Times New Roman" panose="02020603050405020304" pitchFamily="18" charset="0"/>
              </a:rPr>
              <a:t> </a:t>
            </a:r>
            <a:endParaRPr lang="cs-CZ" sz="1100" dirty="0">
              <a:effectLst/>
              <a:latin typeface="Times New Roman" panose="02020603050405020304" pitchFamily="18" charset="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189738" y="3756097"/>
            <a:ext cx="5283556" cy="2973887"/>
          </a:xfrm>
          <a:prstGeom prst="rect">
            <a:avLst/>
          </a:prstGeom>
        </p:spPr>
      </p:pic>
      <p:pic>
        <p:nvPicPr>
          <p:cNvPr id="5" name="Obrázek 4"/>
          <p:cNvPicPr>
            <a:picLocks noChangeAspect="1"/>
          </p:cNvPicPr>
          <p:nvPr/>
        </p:nvPicPr>
        <p:blipFill>
          <a:blip r:embed="rId3"/>
          <a:stretch>
            <a:fillRect/>
          </a:stretch>
        </p:blipFill>
        <p:spPr>
          <a:xfrm>
            <a:off x="5681471" y="3756097"/>
            <a:ext cx="3965183" cy="2973887"/>
          </a:xfrm>
          <a:prstGeom prst="rect">
            <a:avLst/>
          </a:prstGeom>
        </p:spPr>
      </p:pic>
      <p:pic>
        <p:nvPicPr>
          <p:cNvPr id="6" name="Obrázek 5"/>
          <p:cNvPicPr>
            <a:picLocks noChangeAspect="1"/>
          </p:cNvPicPr>
          <p:nvPr/>
        </p:nvPicPr>
        <p:blipFill rotWithShape="1">
          <a:blip r:embed="rId4"/>
          <a:srcRect t="19785" b="13004"/>
          <a:stretch/>
        </p:blipFill>
        <p:spPr>
          <a:xfrm>
            <a:off x="303886" y="1571809"/>
            <a:ext cx="6276975" cy="1914144"/>
          </a:xfrm>
          <a:prstGeom prst="rect">
            <a:avLst/>
          </a:prstGeom>
        </p:spPr>
      </p:pic>
      <p:pic>
        <p:nvPicPr>
          <p:cNvPr id="8" name="Obrázek 7"/>
          <p:cNvPicPr>
            <a:picLocks noChangeAspect="1"/>
          </p:cNvPicPr>
          <p:nvPr/>
        </p:nvPicPr>
        <p:blipFill>
          <a:blip r:embed="rId5"/>
          <a:stretch>
            <a:fillRect/>
          </a:stretch>
        </p:blipFill>
        <p:spPr>
          <a:xfrm>
            <a:off x="9854831" y="2417445"/>
            <a:ext cx="2095500" cy="4095750"/>
          </a:xfrm>
          <a:prstGeom prst="rect">
            <a:avLst/>
          </a:prstGeom>
        </p:spPr>
      </p:pic>
      <p:sp>
        <p:nvSpPr>
          <p:cNvPr id="9" name="TextovéPole 8"/>
          <p:cNvSpPr txBox="1"/>
          <p:nvPr/>
        </p:nvSpPr>
        <p:spPr>
          <a:xfrm>
            <a:off x="10265664" y="1659037"/>
            <a:ext cx="1563702" cy="646331"/>
          </a:xfrm>
          <a:prstGeom prst="rect">
            <a:avLst/>
          </a:prstGeom>
          <a:noFill/>
        </p:spPr>
        <p:txBody>
          <a:bodyPr wrap="square" rtlCol="0">
            <a:spAutoFit/>
          </a:bodyPr>
          <a:lstStyle/>
          <a:p>
            <a:r>
              <a:rPr lang="cs-CZ" i="1" dirty="0" err="1" smtClean="0"/>
              <a:t>Alzoniella</a:t>
            </a:r>
            <a:r>
              <a:rPr lang="cs-CZ" i="1" dirty="0" smtClean="0"/>
              <a:t> </a:t>
            </a:r>
            <a:r>
              <a:rPr lang="cs-CZ" i="1" dirty="0" err="1" smtClean="0"/>
              <a:t>slovenica</a:t>
            </a:r>
            <a:endParaRPr lang="cs-CZ" i="1" dirty="0"/>
          </a:p>
        </p:txBody>
      </p:sp>
      <p:pic>
        <p:nvPicPr>
          <p:cNvPr id="10" name="Obrázek 9"/>
          <p:cNvPicPr>
            <a:picLocks noChangeAspect="1"/>
          </p:cNvPicPr>
          <p:nvPr/>
        </p:nvPicPr>
        <p:blipFill>
          <a:blip r:embed="rId6"/>
          <a:stretch>
            <a:fillRect/>
          </a:stretch>
        </p:blipFill>
        <p:spPr>
          <a:xfrm>
            <a:off x="7001729" y="1597271"/>
            <a:ext cx="2843067" cy="2011685"/>
          </a:xfrm>
          <a:prstGeom prst="rect">
            <a:avLst/>
          </a:prstGeom>
        </p:spPr>
      </p:pic>
    </p:spTree>
    <p:extLst>
      <p:ext uri="{BB962C8B-B14F-4D97-AF65-F5344CB8AC3E}">
        <p14:creationId xmlns:p14="http://schemas.microsoft.com/office/powerpoint/2010/main" val="1627984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46657"/>
            <a:ext cx="12192000" cy="3416320"/>
          </a:xfrm>
          <a:prstGeom prst="rect">
            <a:avLst/>
          </a:prstGeom>
        </p:spPr>
        <p:txBody>
          <a:bodyPr wrap="square">
            <a:spAutoFit/>
          </a:bodyPr>
          <a:lstStyle/>
          <a:p>
            <a:r>
              <a:rPr lang="cs-CZ" b="1" dirty="0" smtClean="0">
                <a:solidFill>
                  <a:srgbClr val="00B050"/>
                </a:solidFill>
              </a:rPr>
              <a:t>SVĚTLO A FOTOSYNTÉZA</a:t>
            </a:r>
          </a:p>
          <a:p>
            <a:endParaRPr lang="cs-CZ" dirty="0" smtClean="0"/>
          </a:p>
          <a:p>
            <a:r>
              <a:rPr lang="cs-CZ" dirty="0" smtClean="0"/>
              <a:t>	Světlo je základní předpoklad pro fotosyntézu. Ta je nezbytná pro primární produkci, která je na začátku všech potravních řetězců.</a:t>
            </a:r>
          </a:p>
          <a:p>
            <a:endParaRPr lang="cs-CZ" dirty="0" smtClean="0"/>
          </a:p>
          <a:p>
            <a:r>
              <a:rPr lang="cs-CZ" dirty="0" smtClean="0"/>
              <a:t>Světelný kompenzační bod fotosyntézy nastává při takové hustotě záření, kdy množství CO2 vázaného ve fotosyntéze se rovná množství CO2 vydávaného dýcháním. Minimální průměrná denní hustota ozáření musí ležet nad tímto bodem. Je dán i časově (ráno / večer). Pozitivní látková bilance musí být tak velká, aby stačila i na noc.</a:t>
            </a:r>
          </a:p>
          <a:p>
            <a:endParaRPr lang="cs-CZ" dirty="0" smtClean="0"/>
          </a:p>
          <a:p>
            <a:r>
              <a:rPr lang="cs-CZ" dirty="0" smtClean="0"/>
              <a:t>Stín tolerující rostliny dosahují maximální fotosyntézy při 1/4 plného slunečního záření; stín netolerující rostliny nikdy maxima nedosahují a se zvyšujícím se zářením zvyšují i fotosyntézu.</a:t>
            </a:r>
          </a:p>
          <a:p>
            <a:endParaRPr lang="cs-CZ" dirty="0" smtClean="0"/>
          </a:p>
        </p:txBody>
      </p:sp>
      <p:pic>
        <p:nvPicPr>
          <p:cNvPr id="3" name="Obrázek 2"/>
          <p:cNvPicPr>
            <a:picLocks noChangeAspect="1"/>
          </p:cNvPicPr>
          <p:nvPr/>
        </p:nvPicPr>
        <p:blipFill>
          <a:blip r:embed="rId2"/>
          <a:stretch>
            <a:fillRect/>
          </a:stretch>
        </p:blipFill>
        <p:spPr>
          <a:xfrm>
            <a:off x="3315039" y="4147402"/>
            <a:ext cx="2878834" cy="1918023"/>
          </a:xfrm>
          <a:prstGeom prst="rect">
            <a:avLst/>
          </a:prstGeom>
        </p:spPr>
      </p:pic>
      <p:pic>
        <p:nvPicPr>
          <p:cNvPr id="4" name="Obrázek 3"/>
          <p:cNvPicPr>
            <a:picLocks noChangeAspect="1"/>
          </p:cNvPicPr>
          <p:nvPr/>
        </p:nvPicPr>
        <p:blipFill>
          <a:blip r:embed="rId3"/>
          <a:stretch>
            <a:fillRect/>
          </a:stretch>
        </p:blipFill>
        <p:spPr>
          <a:xfrm>
            <a:off x="6479478" y="4182573"/>
            <a:ext cx="2567354" cy="1925515"/>
          </a:xfrm>
          <a:prstGeom prst="rect">
            <a:avLst/>
          </a:prstGeom>
        </p:spPr>
      </p:pic>
      <p:pic>
        <p:nvPicPr>
          <p:cNvPr id="5" name="Obrázek 4"/>
          <p:cNvPicPr>
            <a:picLocks noChangeAspect="1"/>
          </p:cNvPicPr>
          <p:nvPr/>
        </p:nvPicPr>
        <p:blipFill>
          <a:blip r:embed="rId4"/>
          <a:stretch>
            <a:fillRect/>
          </a:stretch>
        </p:blipFill>
        <p:spPr>
          <a:xfrm>
            <a:off x="9210955" y="4135681"/>
            <a:ext cx="2879012" cy="1918023"/>
          </a:xfrm>
          <a:prstGeom prst="rect">
            <a:avLst/>
          </a:prstGeom>
        </p:spPr>
      </p:pic>
      <p:pic>
        <p:nvPicPr>
          <p:cNvPr id="6" name="Obrázek 5"/>
          <p:cNvPicPr>
            <a:picLocks noChangeAspect="1"/>
          </p:cNvPicPr>
          <p:nvPr/>
        </p:nvPicPr>
        <p:blipFill>
          <a:blip r:embed="rId5"/>
          <a:stretch>
            <a:fillRect/>
          </a:stretch>
        </p:blipFill>
        <p:spPr>
          <a:xfrm>
            <a:off x="152400" y="4112234"/>
            <a:ext cx="2877035" cy="1918023"/>
          </a:xfrm>
          <a:prstGeom prst="rect">
            <a:avLst/>
          </a:prstGeom>
        </p:spPr>
      </p:pic>
      <p:cxnSp>
        <p:nvCxnSpPr>
          <p:cNvPr id="8" name="Přímá spojnice se šipkou 7"/>
          <p:cNvCxnSpPr/>
          <p:nvPr/>
        </p:nvCxnSpPr>
        <p:spPr>
          <a:xfrm flipV="1">
            <a:off x="961292" y="3821723"/>
            <a:ext cx="9689169" cy="35169"/>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4330696" y="3452391"/>
            <a:ext cx="2656257" cy="369332"/>
          </a:xfrm>
          <a:prstGeom prst="rect">
            <a:avLst/>
          </a:prstGeom>
          <a:noFill/>
        </p:spPr>
        <p:txBody>
          <a:bodyPr wrap="square" rtlCol="0">
            <a:spAutoFit/>
          </a:bodyPr>
          <a:lstStyle/>
          <a:p>
            <a:r>
              <a:rPr lang="cs-CZ" i="1" dirty="0">
                <a:solidFill>
                  <a:srgbClr val="00B050"/>
                </a:solidFill>
              </a:rPr>
              <a:t>s</a:t>
            </a:r>
            <a:r>
              <a:rPr lang="cs-CZ" i="1" dirty="0" smtClean="0">
                <a:solidFill>
                  <a:srgbClr val="00B050"/>
                </a:solidFill>
              </a:rPr>
              <a:t>větelný kompenzační bod</a:t>
            </a:r>
            <a:endParaRPr lang="cs-CZ" i="1" dirty="0">
              <a:solidFill>
                <a:srgbClr val="00B050"/>
              </a:solidFill>
            </a:endParaRPr>
          </a:p>
        </p:txBody>
      </p:sp>
      <p:sp>
        <p:nvSpPr>
          <p:cNvPr id="10" name="TextovéPole 9"/>
          <p:cNvSpPr txBox="1"/>
          <p:nvPr/>
        </p:nvSpPr>
        <p:spPr>
          <a:xfrm>
            <a:off x="1043354" y="6285599"/>
            <a:ext cx="750277" cy="369332"/>
          </a:xfrm>
          <a:prstGeom prst="rect">
            <a:avLst/>
          </a:prstGeom>
          <a:noFill/>
        </p:spPr>
        <p:txBody>
          <a:bodyPr wrap="square" rtlCol="0">
            <a:spAutoFit/>
          </a:bodyPr>
          <a:lstStyle/>
          <a:p>
            <a:r>
              <a:rPr lang="cs-CZ" dirty="0" smtClean="0"/>
              <a:t>řasy</a:t>
            </a:r>
            <a:endParaRPr lang="cs-CZ" dirty="0"/>
          </a:p>
        </p:txBody>
      </p:sp>
      <p:sp>
        <p:nvSpPr>
          <p:cNvPr id="11" name="TextovéPole 10"/>
          <p:cNvSpPr txBox="1"/>
          <p:nvPr/>
        </p:nvSpPr>
        <p:spPr>
          <a:xfrm>
            <a:off x="3903785" y="6180456"/>
            <a:ext cx="1477109" cy="369332"/>
          </a:xfrm>
          <a:prstGeom prst="rect">
            <a:avLst/>
          </a:prstGeom>
          <a:noFill/>
        </p:spPr>
        <p:txBody>
          <a:bodyPr wrap="square" rtlCol="0">
            <a:spAutoFit/>
          </a:bodyPr>
          <a:lstStyle/>
          <a:p>
            <a:r>
              <a:rPr lang="cs-CZ" dirty="0" smtClean="0"/>
              <a:t>mechorosty</a:t>
            </a:r>
            <a:endParaRPr lang="cs-CZ" dirty="0"/>
          </a:p>
        </p:txBody>
      </p:sp>
      <p:sp>
        <p:nvSpPr>
          <p:cNvPr id="12" name="TextovéPole 11"/>
          <p:cNvSpPr txBox="1"/>
          <p:nvPr/>
        </p:nvSpPr>
        <p:spPr>
          <a:xfrm>
            <a:off x="7092461" y="6262518"/>
            <a:ext cx="1477109" cy="369332"/>
          </a:xfrm>
          <a:prstGeom prst="rect">
            <a:avLst/>
          </a:prstGeom>
          <a:noFill/>
        </p:spPr>
        <p:txBody>
          <a:bodyPr wrap="square" rtlCol="0">
            <a:spAutoFit/>
          </a:bodyPr>
          <a:lstStyle/>
          <a:p>
            <a:r>
              <a:rPr lang="cs-CZ" dirty="0" smtClean="0"/>
              <a:t>kapraďorosty</a:t>
            </a:r>
            <a:endParaRPr lang="cs-CZ" dirty="0"/>
          </a:p>
        </p:txBody>
      </p:sp>
      <p:sp>
        <p:nvSpPr>
          <p:cNvPr id="13" name="TextovéPole 12"/>
          <p:cNvSpPr txBox="1"/>
          <p:nvPr/>
        </p:nvSpPr>
        <p:spPr>
          <a:xfrm>
            <a:off x="9671538" y="6227350"/>
            <a:ext cx="1817079" cy="369332"/>
          </a:xfrm>
          <a:prstGeom prst="rect">
            <a:avLst/>
          </a:prstGeom>
          <a:noFill/>
        </p:spPr>
        <p:txBody>
          <a:bodyPr wrap="square" rtlCol="0">
            <a:spAutoFit/>
          </a:bodyPr>
          <a:lstStyle/>
          <a:p>
            <a:r>
              <a:rPr lang="cs-CZ" dirty="0" smtClean="0"/>
              <a:t>kvetoucí rostliny</a:t>
            </a:r>
            <a:endParaRPr lang="cs-CZ" dirty="0"/>
          </a:p>
        </p:txBody>
      </p:sp>
    </p:spTree>
    <p:extLst>
      <p:ext uri="{BB962C8B-B14F-4D97-AF65-F5344CB8AC3E}">
        <p14:creationId xmlns:p14="http://schemas.microsoft.com/office/powerpoint/2010/main" val="250053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8539013" y="2455985"/>
            <a:ext cx="2814496" cy="2110872"/>
          </a:xfrm>
          <a:prstGeom prst="rect">
            <a:avLst/>
          </a:prstGeom>
        </p:spPr>
      </p:pic>
      <p:sp>
        <p:nvSpPr>
          <p:cNvPr id="6" name="Obdélník 5"/>
          <p:cNvSpPr/>
          <p:nvPr/>
        </p:nvSpPr>
        <p:spPr>
          <a:xfrm>
            <a:off x="-1" y="0"/>
            <a:ext cx="8088923" cy="6247864"/>
          </a:xfrm>
          <a:prstGeom prst="rect">
            <a:avLst/>
          </a:prstGeom>
        </p:spPr>
        <p:txBody>
          <a:bodyPr wrap="square">
            <a:spAutoFit/>
          </a:bodyPr>
          <a:lstStyle/>
          <a:p>
            <a:r>
              <a:rPr lang="cs-CZ" sz="2000" b="1" dirty="0">
                <a:solidFill>
                  <a:srgbClr val="00B050"/>
                </a:solidFill>
              </a:rPr>
              <a:t>Fotosyntetické strategie </a:t>
            </a:r>
            <a:r>
              <a:rPr lang="cs-CZ" sz="2000" b="1" dirty="0" smtClean="0">
                <a:solidFill>
                  <a:srgbClr val="00B050"/>
                </a:solidFill>
              </a:rPr>
              <a:t>rostlin</a:t>
            </a:r>
          </a:p>
          <a:p>
            <a:endParaRPr lang="cs-CZ" sz="2000" b="1" dirty="0">
              <a:solidFill>
                <a:srgbClr val="00B050"/>
              </a:solidFill>
            </a:endParaRPr>
          </a:p>
          <a:p>
            <a:r>
              <a:rPr lang="cs-CZ" b="1" dirty="0">
                <a:solidFill>
                  <a:srgbClr val="FF0000"/>
                </a:solidFill>
              </a:rPr>
              <a:t>C3 rostliny</a:t>
            </a:r>
            <a:r>
              <a:rPr lang="cs-CZ" dirty="0"/>
              <a:t>. CO2 ze vzduchu je nejdříve konvertován na kyselinu 3-fosfoglycerovou (má 3 uhlíky). U těchto rostlin existuje fotorespirace (dýchání na světle), které znamená ztráty výtěžku fotosyntézy. Jsou to rostliny mírného klimatu. Při vysokých teplotách převládá fotorespirace nad </a:t>
            </a:r>
            <a:r>
              <a:rPr lang="cs-CZ" dirty="0" err="1"/>
              <a:t>Kalvinovým</a:t>
            </a:r>
            <a:r>
              <a:rPr lang="cs-CZ" dirty="0"/>
              <a:t> cyklem</a:t>
            </a:r>
            <a:r>
              <a:rPr lang="cs-CZ" dirty="0" smtClean="0"/>
              <a:t>.</a:t>
            </a:r>
          </a:p>
          <a:p>
            <a:endParaRPr lang="cs-CZ" dirty="0"/>
          </a:p>
          <a:p>
            <a:r>
              <a:rPr lang="cs-CZ" b="1" dirty="0">
                <a:solidFill>
                  <a:srgbClr val="FF0000"/>
                </a:solidFill>
              </a:rPr>
              <a:t>C4 rostliny</a:t>
            </a:r>
            <a:r>
              <a:rPr lang="cs-CZ" dirty="0"/>
              <a:t>. První sloučeniny produkované z CO2 mají 4 uhlíky. Mají odlišnou anatomickou skladbu listu, která jim umožňuje využívat i nízké koncentrace CO2 a pro recyklaci CO2 produkovaného respirací. Na tyto pochody mají i fyziologickou adaptaci – rozdílný biochemický cyklus. Efektivním získáváním a recyklací CO2 dokáží využít vysokou intenzitu záření pro produkci. Jsou to většinou tropické trávy (kukuřice, cukrová třtina), ale i rostliny slanomilné nebo např. ruderální rostliny prašných stanovišť (“ucpané” průduchy</a:t>
            </a:r>
            <a:r>
              <a:rPr lang="cs-CZ" dirty="0" smtClean="0"/>
              <a:t>). Mají </a:t>
            </a:r>
            <a:r>
              <a:rPr lang="cs-CZ" dirty="0"/>
              <a:t>vysoké tepelné optimum fotosyntézy a upřednostňují </a:t>
            </a:r>
            <a:r>
              <a:rPr lang="cs-CZ" dirty="0" smtClean="0"/>
              <a:t>písčité </a:t>
            </a:r>
            <a:r>
              <a:rPr lang="cs-CZ" dirty="0"/>
              <a:t>(nejílovité) půdy. Předpokládá se jejich větší rozšíření při globálním oteplování</a:t>
            </a:r>
            <a:r>
              <a:rPr lang="cs-CZ" dirty="0" smtClean="0"/>
              <a:t>.</a:t>
            </a:r>
          </a:p>
          <a:p>
            <a:endParaRPr lang="cs-CZ" dirty="0"/>
          </a:p>
          <a:p>
            <a:r>
              <a:rPr lang="cs-CZ" b="1" dirty="0">
                <a:solidFill>
                  <a:srgbClr val="FF0000"/>
                </a:solidFill>
              </a:rPr>
              <a:t>CAM</a:t>
            </a:r>
            <a:r>
              <a:rPr lang="cs-CZ" dirty="0">
                <a:solidFill>
                  <a:srgbClr val="FF0000"/>
                </a:solidFill>
              </a:rPr>
              <a:t> </a:t>
            </a:r>
            <a:r>
              <a:rPr lang="cs-CZ" dirty="0"/>
              <a:t>(</a:t>
            </a:r>
            <a:r>
              <a:rPr lang="cs-CZ" dirty="0" err="1"/>
              <a:t>crassulacean</a:t>
            </a:r>
            <a:r>
              <a:rPr lang="cs-CZ" dirty="0"/>
              <a:t> acid </a:t>
            </a:r>
            <a:r>
              <a:rPr lang="cs-CZ" dirty="0" err="1"/>
              <a:t>metabolism</a:t>
            </a:r>
            <a:r>
              <a:rPr lang="cs-CZ" dirty="0"/>
              <a:t>) rostliny. Otevírají průduchy v noci a brání se tím ztrátě vody. CO2 je “uložen” v organických kyselinách a ve dne je pak využíván. Jsou adaptovány na suché pouštní oblasti (sukulenty). Mohou “přepínat” na C3 </a:t>
            </a:r>
            <a:r>
              <a:rPr lang="cs-CZ" dirty="0" smtClean="0"/>
              <a:t>nebo C4 režim. Naše </a:t>
            </a:r>
            <a:r>
              <a:rPr lang="cs-CZ" dirty="0" err="1" smtClean="0"/>
              <a:t>šrucha</a:t>
            </a:r>
            <a:r>
              <a:rPr lang="cs-CZ" dirty="0" smtClean="0"/>
              <a:t> (</a:t>
            </a:r>
            <a:r>
              <a:rPr lang="cs-CZ" i="1" dirty="0" err="1" smtClean="0"/>
              <a:t>Portulaca</a:t>
            </a:r>
            <a:r>
              <a:rPr lang="cs-CZ" i="1" dirty="0" smtClean="0"/>
              <a:t> </a:t>
            </a:r>
            <a:r>
              <a:rPr lang="cs-CZ" i="1" dirty="0" err="1" smtClean="0"/>
              <a:t>oleracea</a:t>
            </a:r>
            <a:r>
              <a:rPr lang="cs-CZ" dirty="0" smtClean="0"/>
              <a:t>) je  rostlina, která naopak umí fakultativně přepnout na CAM režim.</a:t>
            </a:r>
            <a:endParaRPr lang="cs-CZ" dirty="0"/>
          </a:p>
        </p:txBody>
      </p:sp>
      <p:sp>
        <p:nvSpPr>
          <p:cNvPr id="7" name="TextovéPole 6"/>
          <p:cNvSpPr txBox="1"/>
          <p:nvPr/>
        </p:nvSpPr>
        <p:spPr>
          <a:xfrm>
            <a:off x="9168403" y="4197525"/>
            <a:ext cx="2402274" cy="369332"/>
          </a:xfrm>
          <a:prstGeom prst="rect">
            <a:avLst/>
          </a:prstGeom>
          <a:noFill/>
        </p:spPr>
        <p:txBody>
          <a:bodyPr wrap="square" rtlCol="0">
            <a:spAutoFit/>
          </a:bodyPr>
          <a:lstStyle/>
          <a:p>
            <a:r>
              <a:rPr lang="cs-CZ" dirty="0" smtClean="0">
                <a:solidFill>
                  <a:srgbClr val="FFFF00"/>
                </a:solidFill>
              </a:rPr>
              <a:t>Slanorožec (</a:t>
            </a:r>
            <a:r>
              <a:rPr lang="cs-CZ" dirty="0" err="1" smtClean="0">
                <a:solidFill>
                  <a:srgbClr val="FFFF00"/>
                </a:solidFill>
              </a:rPr>
              <a:t>wikipedia</a:t>
            </a:r>
            <a:r>
              <a:rPr lang="cs-CZ" dirty="0" smtClean="0">
                <a:solidFill>
                  <a:srgbClr val="FFFF00"/>
                </a:solidFill>
              </a:rPr>
              <a:t>)</a:t>
            </a:r>
            <a:endParaRPr lang="cs-CZ" dirty="0">
              <a:solidFill>
                <a:srgbClr val="FFFF00"/>
              </a:solidFill>
            </a:endParaRPr>
          </a:p>
        </p:txBody>
      </p:sp>
      <p:pic>
        <p:nvPicPr>
          <p:cNvPr id="8" name="Obrázek 7"/>
          <p:cNvPicPr>
            <a:picLocks noChangeAspect="1"/>
          </p:cNvPicPr>
          <p:nvPr/>
        </p:nvPicPr>
        <p:blipFill>
          <a:blip r:embed="rId3"/>
          <a:stretch>
            <a:fillRect/>
          </a:stretch>
        </p:blipFill>
        <p:spPr>
          <a:xfrm>
            <a:off x="8539013" y="99978"/>
            <a:ext cx="2068723" cy="2151185"/>
          </a:xfrm>
          <a:prstGeom prst="rect">
            <a:avLst/>
          </a:prstGeom>
        </p:spPr>
      </p:pic>
      <p:pic>
        <p:nvPicPr>
          <p:cNvPr id="9" name="Obrázek 8"/>
          <p:cNvPicPr>
            <a:picLocks noChangeAspect="1"/>
          </p:cNvPicPr>
          <p:nvPr/>
        </p:nvPicPr>
        <p:blipFill>
          <a:blip r:embed="rId4"/>
          <a:stretch>
            <a:fillRect/>
          </a:stretch>
        </p:blipFill>
        <p:spPr>
          <a:xfrm>
            <a:off x="8681855" y="4778726"/>
            <a:ext cx="1925881" cy="1860755"/>
          </a:xfrm>
          <a:prstGeom prst="rect">
            <a:avLst/>
          </a:prstGeom>
        </p:spPr>
      </p:pic>
    </p:spTree>
    <p:extLst>
      <p:ext uri="{BB962C8B-B14F-4D97-AF65-F5344CB8AC3E}">
        <p14:creationId xmlns:p14="http://schemas.microsoft.com/office/powerpoint/2010/main" val="208054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197" y="166075"/>
            <a:ext cx="7506836" cy="4339650"/>
          </a:xfrm>
          <a:prstGeom prst="rect">
            <a:avLst/>
          </a:prstGeom>
        </p:spPr>
        <p:txBody>
          <a:bodyPr wrap="square">
            <a:spAutoFit/>
          </a:bodyPr>
          <a:lstStyle/>
          <a:p>
            <a:r>
              <a:rPr lang="cs-CZ" sz="2000" b="1" dirty="0" smtClean="0">
                <a:solidFill>
                  <a:srgbClr val="FF0000"/>
                </a:solidFill>
              </a:rPr>
              <a:t>SVĚTLO A PERIODICITA BIOLOGICKÝCH JEVŮ (FOTOPERIODISMUS)</a:t>
            </a:r>
          </a:p>
          <a:p>
            <a:endParaRPr lang="cs-CZ" sz="2000" b="1" dirty="0" smtClean="0">
              <a:solidFill>
                <a:srgbClr val="FF0000"/>
              </a:solidFill>
            </a:endParaRPr>
          </a:p>
          <a:p>
            <a:r>
              <a:rPr lang="cs-CZ" sz="2000" b="1" dirty="0" smtClean="0"/>
              <a:t>ROSTLINY</a:t>
            </a:r>
          </a:p>
          <a:p>
            <a:endParaRPr lang="cs-CZ" dirty="0" smtClean="0"/>
          </a:p>
          <a:p>
            <a:r>
              <a:rPr lang="cs-CZ" dirty="0" smtClean="0"/>
              <a:t>	Rostliny reagují na změny délky dne pomocí barviv (fytochromů) v listech. Světlo tak ovlivňuje indukci kvetení, shození listů u opadavých dřevin a přesun asimilátů do kořenů u </a:t>
            </a:r>
            <a:r>
              <a:rPr lang="cs-CZ" dirty="0" err="1" smtClean="0"/>
              <a:t>přezimujích</a:t>
            </a:r>
            <a:r>
              <a:rPr lang="cs-CZ" dirty="0" smtClean="0"/>
              <a:t> rostlin.</a:t>
            </a:r>
          </a:p>
          <a:p>
            <a:endParaRPr lang="cs-CZ" dirty="0" smtClean="0"/>
          </a:p>
          <a:p>
            <a:endParaRPr lang="cs-CZ" dirty="0" smtClean="0"/>
          </a:p>
          <a:p>
            <a:r>
              <a:rPr lang="cs-CZ" b="1" dirty="0" smtClean="0">
                <a:solidFill>
                  <a:srgbClr val="FF0000"/>
                </a:solidFill>
              </a:rPr>
              <a:t>krátkodenní rostliny</a:t>
            </a:r>
            <a:r>
              <a:rPr lang="cs-CZ" dirty="0" smtClean="0"/>
              <a:t> – kvetení je vyvoláno zkracující se délkou dne. Rostliny kvetou na podzim (astry)</a:t>
            </a:r>
          </a:p>
          <a:p>
            <a:r>
              <a:rPr lang="cs-CZ" dirty="0" smtClean="0"/>
              <a:t> </a:t>
            </a:r>
          </a:p>
          <a:p>
            <a:r>
              <a:rPr lang="cs-CZ" dirty="0" smtClean="0"/>
              <a:t> </a:t>
            </a:r>
          </a:p>
          <a:p>
            <a:r>
              <a:rPr lang="cs-CZ" dirty="0" smtClean="0"/>
              <a:t>  </a:t>
            </a:r>
          </a:p>
          <a:p>
            <a:r>
              <a:rPr lang="cs-CZ" dirty="0" smtClean="0"/>
              <a:t> </a:t>
            </a:r>
            <a:endParaRPr lang="cs-CZ" dirty="0"/>
          </a:p>
        </p:txBody>
      </p:sp>
      <p:pic>
        <p:nvPicPr>
          <p:cNvPr id="3" name="Obrázek 2"/>
          <p:cNvPicPr>
            <a:picLocks noChangeAspect="1"/>
          </p:cNvPicPr>
          <p:nvPr/>
        </p:nvPicPr>
        <p:blipFill>
          <a:blip r:embed="rId2"/>
          <a:stretch>
            <a:fillRect/>
          </a:stretch>
        </p:blipFill>
        <p:spPr>
          <a:xfrm>
            <a:off x="8094635" y="1160584"/>
            <a:ext cx="2753724" cy="4130587"/>
          </a:xfrm>
          <a:prstGeom prst="rect">
            <a:avLst/>
          </a:prstGeom>
        </p:spPr>
      </p:pic>
      <p:sp>
        <p:nvSpPr>
          <p:cNvPr id="5" name="Obdélník 4"/>
          <p:cNvSpPr/>
          <p:nvPr/>
        </p:nvSpPr>
        <p:spPr>
          <a:xfrm>
            <a:off x="175846" y="4110910"/>
            <a:ext cx="6096000" cy="646331"/>
          </a:xfrm>
          <a:prstGeom prst="rect">
            <a:avLst/>
          </a:prstGeom>
        </p:spPr>
        <p:txBody>
          <a:bodyPr>
            <a:spAutoFit/>
          </a:bodyPr>
          <a:lstStyle/>
          <a:p>
            <a:r>
              <a:rPr lang="cs-CZ" b="1" dirty="0" smtClean="0">
                <a:solidFill>
                  <a:srgbClr val="FF0000"/>
                </a:solidFill>
              </a:rPr>
              <a:t>dlouhodenní rostliny </a:t>
            </a:r>
            <a:r>
              <a:rPr lang="cs-CZ" dirty="0" smtClean="0"/>
              <a:t>– kvetení je vyvoláno při prodlužujícím se dni (druhy mírného pásma).</a:t>
            </a:r>
            <a:endParaRPr lang="cs-CZ" dirty="0"/>
          </a:p>
        </p:txBody>
      </p:sp>
      <p:pic>
        <p:nvPicPr>
          <p:cNvPr id="6" name="Obrázek 5"/>
          <p:cNvPicPr>
            <a:picLocks noChangeAspect="1"/>
          </p:cNvPicPr>
          <p:nvPr/>
        </p:nvPicPr>
        <p:blipFill>
          <a:blip r:embed="rId3"/>
          <a:stretch>
            <a:fillRect/>
          </a:stretch>
        </p:blipFill>
        <p:spPr>
          <a:xfrm>
            <a:off x="4983938" y="4757241"/>
            <a:ext cx="2964308" cy="1979773"/>
          </a:xfrm>
          <a:prstGeom prst="rect">
            <a:avLst/>
          </a:prstGeom>
        </p:spPr>
      </p:pic>
    </p:spTree>
    <p:extLst>
      <p:ext uri="{BB962C8B-B14F-4D97-AF65-F5344CB8AC3E}">
        <p14:creationId xmlns:p14="http://schemas.microsoft.com/office/powerpoint/2010/main" val="2112439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777517"/>
            <a:ext cx="12192000" cy="5355312"/>
          </a:xfrm>
          <a:prstGeom prst="rect">
            <a:avLst/>
          </a:prstGeom>
        </p:spPr>
        <p:txBody>
          <a:bodyPr wrap="square">
            <a:spAutoFit/>
          </a:bodyPr>
          <a:lstStyle/>
          <a:p>
            <a:r>
              <a:rPr lang="cs-CZ" b="1" dirty="0" smtClean="0"/>
              <a:t>ŽIVOČICHOVÉ</a:t>
            </a:r>
          </a:p>
          <a:p>
            <a:r>
              <a:rPr lang="cs-CZ" dirty="0" smtClean="0"/>
              <a:t>Reagují </a:t>
            </a:r>
            <a:r>
              <a:rPr lang="cs-CZ" dirty="0" smtClean="0"/>
              <a:t>na fotoperiodu fotoreceptory (oči), které aktivizují hormony a pigmenty.</a:t>
            </a:r>
          </a:p>
          <a:p>
            <a:r>
              <a:rPr lang="cs-CZ" dirty="0" smtClean="0">
                <a:solidFill>
                  <a:srgbClr val="FF0000"/>
                </a:solidFill>
              </a:rPr>
              <a:t>Periodicky nastává:</a:t>
            </a:r>
          </a:p>
          <a:p>
            <a:r>
              <a:rPr lang="cs-CZ" dirty="0" smtClean="0"/>
              <a:t>- pohlavní </a:t>
            </a:r>
            <a:r>
              <a:rPr lang="cs-CZ" dirty="0" smtClean="0"/>
              <a:t>aktivita (lze však snadno ovlivnit)</a:t>
            </a:r>
          </a:p>
          <a:p>
            <a:r>
              <a:rPr lang="cs-CZ" dirty="0" smtClean="0"/>
              <a:t>- línání</a:t>
            </a:r>
            <a:r>
              <a:rPr lang="cs-CZ" dirty="0" smtClean="0"/>
              <a:t>, přepeřování</a:t>
            </a:r>
          </a:p>
          <a:p>
            <a:r>
              <a:rPr lang="cs-CZ" dirty="0" smtClean="0"/>
              <a:t>- shromažďování </a:t>
            </a:r>
            <a:r>
              <a:rPr lang="cs-CZ" dirty="0" smtClean="0"/>
              <a:t>tuku</a:t>
            </a:r>
          </a:p>
          <a:p>
            <a:r>
              <a:rPr lang="cs-CZ" dirty="0" smtClean="0"/>
              <a:t>- zimní </a:t>
            </a:r>
            <a:r>
              <a:rPr lang="cs-CZ" dirty="0" smtClean="0"/>
              <a:t>spánek, migrace (zejména </a:t>
            </a:r>
            <a:r>
              <a:rPr lang="cs-CZ" dirty="0" smtClean="0"/>
              <a:t>ptáci)</a:t>
            </a:r>
          </a:p>
          <a:p>
            <a:r>
              <a:rPr lang="cs-CZ" dirty="0" smtClean="0"/>
              <a:t>- dormance </a:t>
            </a:r>
            <a:r>
              <a:rPr lang="cs-CZ" dirty="0"/>
              <a:t>(přečkání nepříznivých podmínek). Dědičně podmíněná dormance, která synchronizuje životní cyklus druhu s roční dobou, se nazývá diapauza. Zejména u hmyzu</a:t>
            </a:r>
            <a:r>
              <a:rPr lang="cs-CZ" dirty="0" smtClean="0"/>
              <a:t>.</a:t>
            </a:r>
            <a:endParaRPr lang="cs-CZ" dirty="0" smtClean="0"/>
          </a:p>
          <a:p>
            <a:r>
              <a:rPr lang="cs-CZ" dirty="0" smtClean="0"/>
              <a:t>- sezónní </a:t>
            </a:r>
            <a:r>
              <a:rPr lang="cs-CZ" dirty="0" smtClean="0"/>
              <a:t>dimorfismus (polymorfismus) </a:t>
            </a:r>
            <a:r>
              <a:rPr lang="cs-CZ" dirty="0" smtClean="0"/>
              <a:t>hmyzu </a:t>
            </a:r>
            <a:r>
              <a:rPr lang="cs-CZ" dirty="0" smtClean="0"/>
              <a:t>(jarní a letní formy lišící se morfologicky, např. babočka síťkovaná</a:t>
            </a:r>
            <a:r>
              <a:rPr lang="cs-CZ" dirty="0" smtClean="0"/>
              <a:t>).</a:t>
            </a:r>
          </a:p>
          <a:p>
            <a:pPr marL="285750" indent="-285750">
              <a:buFontTx/>
              <a:buChar char="-"/>
            </a:pPr>
            <a:endParaRPr lang="cs-CZ" dirty="0"/>
          </a:p>
          <a:p>
            <a:pPr marL="285750" indent="-285750">
              <a:buFontTx/>
              <a:buChar char="-"/>
            </a:pPr>
            <a:endParaRPr lang="cs-CZ" dirty="0" smtClean="0"/>
          </a:p>
          <a:p>
            <a:pPr marL="285750" indent="-285750">
              <a:buFontTx/>
              <a:buChar char="-"/>
            </a:pPr>
            <a:endParaRPr lang="cs-CZ" dirty="0"/>
          </a:p>
          <a:p>
            <a:pPr marL="285750" indent="-285750">
              <a:buFontTx/>
              <a:buChar char="-"/>
            </a:pPr>
            <a:endParaRPr lang="cs-CZ" dirty="0" smtClean="0"/>
          </a:p>
          <a:p>
            <a:pPr marL="285750" indent="-285750">
              <a:buFontTx/>
              <a:buChar char="-"/>
            </a:pPr>
            <a:endParaRPr lang="cs-CZ" dirty="0" smtClean="0"/>
          </a:p>
          <a:p>
            <a:r>
              <a:rPr lang="cs-CZ" dirty="0" smtClean="0"/>
              <a:t>-	</a:t>
            </a:r>
            <a:r>
              <a:rPr lang="cs-CZ" dirty="0" smtClean="0"/>
              <a:t>Střídání </a:t>
            </a:r>
            <a:r>
              <a:rPr lang="cs-CZ" dirty="0" smtClean="0"/>
              <a:t>dne a noci (světlé a tmavé fáze) vyvolává u živočichů </a:t>
            </a:r>
            <a:r>
              <a:rPr lang="cs-CZ" dirty="0" err="1" smtClean="0"/>
              <a:t>cirkadianní</a:t>
            </a:r>
            <a:r>
              <a:rPr lang="cs-CZ" dirty="0" smtClean="0"/>
              <a:t> rytmy trvající zhruba 24 hodin (“biologické hodiny”). Jsou vyvolány světlem, ale i teplem, vlhkostí apod. nebo jsou vrozené (</a:t>
            </a:r>
            <a:r>
              <a:rPr lang="cs-CZ" b="1" dirty="0" smtClean="0"/>
              <a:t>endogenní</a:t>
            </a:r>
            <a:r>
              <a:rPr lang="cs-CZ" dirty="0" smtClean="0"/>
              <a:t>).</a:t>
            </a:r>
          </a:p>
          <a:p>
            <a:r>
              <a:rPr lang="cs-CZ" dirty="0" smtClean="0"/>
              <a:t>Podle doby aktivity rozeznáváme organismy denní (</a:t>
            </a:r>
            <a:r>
              <a:rPr lang="cs-CZ" b="1" dirty="0" smtClean="0">
                <a:solidFill>
                  <a:srgbClr val="FF0000"/>
                </a:solidFill>
              </a:rPr>
              <a:t>diurnální</a:t>
            </a:r>
            <a:r>
              <a:rPr lang="cs-CZ" dirty="0" smtClean="0"/>
              <a:t>), noční (</a:t>
            </a:r>
            <a:r>
              <a:rPr lang="cs-CZ" b="1" dirty="0" err="1" smtClean="0">
                <a:solidFill>
                  <a:srgbClr val="FF0000"/>
                </a:solidFill>
              </a:rPr>
              <a:t>nokturnální</a:t>
            </a:r>
            <a:r>
              <a:rPr lang="cs-CZ" dirty="0" smtClean="0"/>
              <a:t>), soumračné (</a:t>
            </a:r>
            <a:r>
              <a:rPr lang="cs-CZ" b="1" dirty="0" err="1" smtClean="0">
                <a:solidFill>
                  <a:srgbClr val="FF0000"/>
                </a:solidFill>
              </a:rPr>
              <a:t>krepuskulární</a:t>
            </a:r>
            <a:r>
              <a:rPr lang="cs-CZ" dirty="0" smtClean="0"/>
              <a:t>) a indiferentní (</a:t>
            </a:r>
            <a:r>
              <a:rPr lang="cs-CZ" b="1" dirty="0" smtClean="0">
                <a:solidFill>
                  <a:srgbClr val="FF0000"/>
                </a:solidFill>
              </a:rPr>
              <a:t>arytmické</a:t>
            </a:r>
            <a:r>
              <a:rPr lang="cs-CZ" dirty="0" smtClean="0"/>
              <a:t>). Tyto rozdíly zanikají v polárních oblastech (není pravidelné střídání dne a noci).</a:t>
            </a:r>
            <a:endParaRPr lang="cs-CZ" dirty="0"/>
          </a:p>
        </p:txBody>
      </p:sp>
      <p:pic>
        <p:nvPicPr>
          <p:cNvPr id="3" name="Obrázek 2"/>
          <p:cNvPicPr>
            <a:picLocks noChangeAspect="1"/>
          </p:cNvPicPr>
          <p:nvPr/>
        </p:nvPicPr>
        <p:blipFill>
          <a:blip r:embed="rId2"/>
          <a:stretch>
            <a:fillRect/>
          </a:stretch>
        </p:blipFill>
        <p:spPr>
          <a:xfrm>
            <a:off x="9190891" y="5825837"/>
            <a:ext cx="1699293" cy="1032163"/>
          </a:xfrm>
          <a:prstGeom prst="rect">
            <a:avLst/>
          </a:prstGeom>
        </p:spPr>
      </p:pic>
      <p:sp>
        <p:nvSpPr>
          <p:cNvPr id="5" name="Obdélník 4"/>
          <p:cNvSpPr/>
          <p:nvPr/>
        </p:nvSpPr>
        <p:spPr>
          <a:xfrm>
            <a:off x="140677" y="127008"/>
            <a:ext cx="8370277" cy="400110"/>
          </a:xfrm>
          <a:prstGeom prst="rect">
            <a:avLst/>
          </a:prstGeom>
        </p:spPr>
        <p:txBody>
          <a:bodyPr wrap="square">
            <a:spAutoFit/>
          </a:bodyPr>
          <a:lstStyle/>
          <a:p>
            <a:r>
              <a:rPr lang="cs-CZ" sz="2000" dirty="0">
                <a:solidFill>
                  <a:srgbClr val="FF0000"/>
                </a:solidFill>
              </a:rPr>
              <a:t>SVĚTLO A PERIODICITA BIOLOGICKÝCH JEVŮ (FOTOPERIODISMUS)</a:t>
            </a:r>
          </a:p>
        </p:txBody>
      </p:sp>
      <p:pic>
        <p:nvPicPr>
          <p:cNvPr id="4098" name="Picture 2" descr="alternativnÃ­ popis obrÃ¡zku chybÃ­"/>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28" t="13676" r="12396" b="18975"/>
          <a:stretch/>
        </p:blipFill>
        <p:spPr bwMode="auto">
          <a:xfrm>
            <a:off x="2906936" y="3616928"/>
            <a:ext cx="1946420" cy="119267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4"/>
          <a:srcRect l="24957" r="19507"/>
          <a:stretch/>
        </p:blipFill>
        <p:spPr>
          <a:xfrm rot="16200000">
            <a:off x="5302645" y="3492400"/>
            <a:ext cx="1242707" cy="1491762"/>
          </a:xfrm>
          <a:prstGeom prst="rect">
            <a:avLst/>
          </a:prstGeom>
        </p:spPr>
      </p:pic>
      <p:sp>
        <p:nvSpPr>
          <p:cNvPr id="7" name="Obdélník 6"/>
          <p:cNvSpPr/>
          <p:nvPr/>
        </p:nvSpPr>
        <p:spPr>
          <a:xfrm>
            <a:off x="-1" y="6030475"/>
            <a:ext cx="9026769" cy="646331"/>
          </a:xfrm>
          <a:prstGeom prst="rect">
            <a:avLst/>
          </a:prstGeom>
        </p:spPr>
        <p:txBody>
          <a:bodyPr wrap="square">
            <a:spAutoFit/>
          </a:bodyPr>
          <a:lstStyle/>
          <a:p>
            <a:r>
              <a:rPr lang="cs-CZ" dirty="0"/>
              <a:t>Měsíční (</a:t>
            </a:r>
            <a:r>
              <a:rPr lang="cs-CZ" b="1" dirty="0">
                <a:solidFill>
                  <a:srgbClr val="FF0000"/>
                </a:solidFill>
              </a:rPr>
              <a:t>lunární</a:t>
            </a:r>
            <a:r>
              <a:rPr lang="cs-CZ" dirty="0"/>
              <a:t>) rytmy jsou většinou známé u mořských živočichů a ovlivňují zejména rozmnožování.</a:t>
            </a:r>
          </a:p>
        </p:txBody>
      </p:sp>
    </p:spTree>
    <p:extLst>
      <p:ext uri="{BB962C8B-B14F-4D97-AF65-F5344CB8AC3E}">
        <p14:creationId xmlns:p14="http://schemas.microsoft.com/office/powerpoint/2010/main" val="196950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2736" y="0"/>
            <a:ext cx="6192896" cy="5940088"/>
          </a:xfrm>
          <a:prstGeom prst="rect">
            <a:avLst/>
          </a:prstGeom>
        </p:spPr>
        <p:txBody>
          <a:bodyPr wrap="square">
            <a:spAutoFit/>
          </a:bodyPr>
          <a:lstStyle/>
          <a:p>
            <a:endParaRPr lang="cs-CZ" dirty="0" smtClean="0"/>
          </a:p>
          <a:p>
            <a:r>
              <a:rPr lang="cs-CZ" sz="2000" b="1" dirty="0" smtClean="0">
                <a:solidFill>
                  <a:srgbClr val="FF0000"/>
                </a:solidFill>
              </a:rPr>
              <a:t>SVĚTLO A POHYBOVÉ (FOTOKINETICKÉ) REAKCE</a:t>
            </a:r>
          </a:p>
          <a:p>
            <a:endParaRPr lang="cs-CZ" dirty="0" smtClean="0"/>
          </a:p>
          <a:p>
            <a:r>
              <a:rPr lang="cs-CZ" b="1" dirty="0" smtClean="0">
                <a:solidFill>
                  <a:schemeClr val="accent2">
                    <a:lumMod val="75000"/>
                  </a:schemeClr>
                </a:solidFill>
              </a:rPr>
              <a:t>Fototropismus (heliotropismus)</a:t>
            </a:r>
            <a:r>
              <a:rPr lang="cs-CZ" dirty="0" smtClean="0"/>
              <a:t> ... rostliny a přisedlé formy živočichů zaujímají určitou polohu svých orgánů vzhledem k slunci</a:t>
            </a:r>
            <a:r>
              <a:rPr lang="cs-CZ" dirty="0" smtClean="0"/>
              <a:t>.</a:t>
            </a:r>
          </a:p>
          <a:p>
            <a:endParaRPr lang="cs-CZ" dirty="0" smtClean="0"/>
          </a:p>
          <a:p>
            <a:endParaRPr lang="cs-CZ" dirty="0"/>
          </a:p>
          <a:p>
            <a:endParaRPr lang="cs-CZ" dirty="0" smtClean="0"/>
          </a:p>
          <a:p>
            <a:endParaRPr lang="cs-CZ" dirty="0" smtClean="0"/>
          </a:p>
          <a:p>
            <a:r>
              <a:rPr lang="cs-CZ" b="1" dirty="0" smtClean="0">
                <a:solidFill>
                  <a:schemeClr val="accent2">
                    <a:lumMod val="75000"/>
                  </a:schemeClr>
                </a:solidFill>
              </a:rPr>
              <a:t>Fotokineze</a:t>
            </a:r>
            <a:r>
              <a:rPr lang="cs-CZ" dirty="0" smtClean="0">
                <a:solidFill>
                  <a:schemeClr val="accent2">
                    <a:lumMod val="75000"/>
                  </a:schemeClr>
                </a:solidFill>
              </a:rPr>
              <a:t> </a:t>
            </a:r>
            <a:r>
              <a:rPr lang="cs-CZ" dirty="0" smtClean="0"/>
              <a:t>... nahodilé pohyby živočichů či mikroorganismů, při nichž vyhledávají místa s nejvhodnějším osvětlením.</a:t>
            </a:r>
          </a:p>
          <a:p>
            <a:endParaRPr lang="cs-CZ" dirty="0" smtClean="0"/>
          </a:p>
          <a:p>
            <a:r>
              <a:rPr lang="cs-CZ" b="1" dirty="0" smtClean="0">
                <a:solidFill>
                  <a:schemeClr val="accent2">
                    <a:lumMod val="75000"/>
                  </a:schemeClr>
                </a:solidFill>
              </a:rPr>
              <a:t>Fototaxe</a:t>
            </a:r>
            <a:r>
              <a:rPr lang="cs-CZ" dirty="0" smtClean="0">
                <a:solidFill>
                  <a:schemeClr val="accent2">
                    <a:lumMod val="75000"/>
                  </a:schemeClr>
                </a:solidFill>
              </a:rPr>
              <a:t> </a:t>
            </a:r>
            <a:r>
              <a:rPr lang="cs-CZ" dirty="0" smtClean="0"/>
              <a:t>... přímočarý pohyb ke světlu (positivní fototaxe, převažuje) nebe od zdroje světla (negativní f.)</a:t>
            </a:r>
          </a:p>
          <a:p>
            <a:endParaRPr lang="cs-CZ" dirty="0" smtClean="0"/>
          </a:p>
          <a:p>
            <a:endParaRPr lang="cs-CZ" dirty="0"/>
          </a:p>
          <a:p>
            <a:endParaRPr lang="cs-CZ" dirty="0" smtClean="0"/>
          </a:p>
          <a:p>
            <a:endParaRPr lang="cs-CZ" dirty="0"/>
          </a:p>
          <a:p>
            <a:endParaRPr lang="cs-CZ" dirty="0" smtClean="0"/>
          </a:p>
          <a:p>
            <a:r>
              <a:rPr lang="cs-CZ" b="1" dirty="0" err="1" smtClean="0">
                <a:solidFill>
                  <a:schemeClr val="accent2">
                    <a:lumMod val="75000"/>
                  </a:schemeClr>
                </a:solidFill>
              </a:rPr>
              <a:t>Menotaxe</a:t>
            </a:r>
            <a:r>
              <a:rPr lang="cs-CZ" dirty="0" smtClean="0">
                <a:solidFill>
                  <a:schemeClr val="accent2">
                    <a:lumMod val="75000"/>
                  </a:schemeClr>
                </a:solidFill>
              </a:rPr>
              <a:t> </a:t>
            </a:r>
            <a:r>
              <a:rPr lang="cs-CZ" dirty="0" smtClean="0"/>
              <a:t>... pohyby dle určitého úhlu ke světelným </a:t>
            </a:r>
            <a:r>
              <a:rPr lang="cs-CZ" dirty="0" smtClean="0"/>
              <a:t>paprskům</a:t>
            </a:r>
            <a:endParaRPr lang="cs-CZ" dirty="0" smtClean="0"/>
          </a:p>
        </p:txBody>
      </p:sp>
      <p:pic>
        <p:nvPicPr>
          <p:cNvPr id="3" name="Obrázek 2"/>
          <p:cNvPicPr>
            <a:picLocks noChangeAspect="1"/>
          </p:cNvPicPr>
          <p:nvPr/>
        </p:nvPicPr>
        <p:blipFill>
          <a:blip r:embed="rId2"/>
          <a:stretch>
            <a:fillRect/>
          </a:stretch>
        </p:blipFill>
        <p:spPr>
          <a:xfrm>
            <a:off x="7508630" y="2590148"/>
            <a:ext cx="2286000" cy="1674159"/>
          </a:xfrm>
          <a:prstGeom prst="rect">
            <a:avLst/>
          </a:prstGeom>
        </p:spPr>
      </p:pic>
      <p:pic>
        <p:nvPicPr>
          <p:cNvPr id="4" name="Obrázek 3"/>
          <p:cNvPicPr>
            <a:picLocks noChangeAspect="1"/>
          </p:cNvPicPr>
          <p:nvPr/>
        </p:nvPicPr>
        <p:blipFill>
          <a:blip r:embed="rId3"/>
          <a:stretch>
            <a:fillRect/>
          </a:stretch>
        </p:blipFill>
        <p:spPr>
          <a:xfrm>
            <a:off x="7508630" y="420192"/>
            <a:ext cx="2286000" cy="1714500"/>
          </a:xfrm>
          <a:prstGeom prst="rect">
            <a:avLst/>
          </a:prstGeom>
        </p:spPr>
      </p:pic>
      <p:pic>
        <p:nvPicPr>
          <p:cNvPr id="5" name="Obrázek 4"/>
          <p:cNvPicPr>
            <a:picLocks noChangeAspect="1"/>
          </p:cNvPicPr>
          <p:nvPr/>
        </p:nvPicPr>
        <p:blipFill>
          <a:blip r:embed="rId4"/>
          <a:stretch>
            <a:fillRect/>
          </a:stretch>
        </p:blipFill>
        <p:spPr>
          <a:xfrm>
            <a:off x="7396132" y="4466492"/>
            <a:ext cx="2731873" cy="2205770"/>
          </a:xfrm>
          <a:prstGeom prst="rect">
            <a:avLst/>
          </a:prstGeom>
        </p:spPr>
      </p:pic>
      <p:sp>
        <p:nvSpPr>
          <p:cNvPr id="6" name="Obdélník 5"/>
          <p:cNvSpPr/>
          <p:nvPr/>
        </p:nvSpPr>
        <p:spPr>
          <a:xfrm>
            <a:off x="10190964" y="6302930"/>
            <a:ext cx="1935082" cy="369332"/>
          </a:xfrm>
          <a:prstGeom prst="rect">
            <a:avLst/>
          </a:prstGeom>
        </p:spPr>
        <p:txBody>
          <a:bodyPr wrap="none">
            <a:spAutoFit/>
          </a:bodyPr>
          <a:lstStyle/>
          <a:p>
            <a:r>
              <a:rPr lang="cs-CZ" i="1" dirty="0"/>
              <a:t>biocyclopedia.com</a:t>
            </a:r>
          </a:p>
        </p:txBody>
      </p:sp>
    </p:spTree>
    <p:extLst>
      <p:ext uri="{BB962C8B-B14F-4D97-AF65-F5344CB8AC3E}">
        <p14:creationId xmlns:p14="http://schemas.microsoft.com/office/powerpoint/2010/main" val="404387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5755" y="130524"/>
            <a:ext cx="6040016" cy="5909310"/>
          </a:xfrm>
          <a:prstGeom prst="rect">
            <a:avLst/>
          </a:prstGeom>
        </p:spPr>
        <p:txBody>
          <a:bodyPr wrap="square">
            <a:spAutoFit/>
          </a:bodyPr>
          <a:lstStyle/>
          <a:p>
            <a:r>
              <a:rPr lang="cs-CZ" sz="3600" b="1" dirty="0" smtClean="0">
                <a:solidFill>
                  <a:srgbClr val="FF0000"/>
                </a:solidFill>
              </a:rPr>
              <a:t>Teplo</a:t>
            </a:r>
          </a:p>
          <a:p>
            <a:endParaRPr lang="cs-CZ" dirty="0" smtClean="0"/>
          </a:p>
          <a:p>
            <a:r>
              <a:rPr lang="cs-CZ" b="1" dirty="0" smtClean="0">
                <a:solidFill>
                  <a:srgbClr val="FF0000"/>
                </a:solidFill>
              </a:rPr>
              <a:t>Zdroj</a:t>
            </a:r>
            <a:r>
              <a:rPr lang="cs-CZ" dirty="0" smtClean="0"/>
              <a:t>: infračervené záření, jen vzácně ostatní zdroje (geotermální teplo, rozklad organické hmoty, antropogenní </a:t>
            </a:r>
            <a:r>
              <a:rPr lang="cs-CZ" dirty="0" smtClean="0"/>
              <a:t>teplo – například tepelné ostrovy na obrázku).</a:t>
            </a:r>
            <a:endParaRPr lang="cs-CZ" dirty="0" smtClean="0"/>
          </a:p>
          <a:p>
            <a:endParaRPr lang="cs-CZ" dirty="0" smtClean="0"/>
          </a:p>
          <a:p>
            <a:r>
              <a:rPr lang="cs-CZ" b="1" dirty="0" smtClean="0">
                <a:solidFill>
                  <a:srgbClr val="FF0000"/>
                </a:solidFill>
              </a:rPr>
              <a:t>Význam</a:t>
            </a:r>
            <a:r>
              <a:rPr lang="cs-CZ" dirty="0" smtClean="0"/>
              <a:t>: Život se na Zemi vyskytuje při takových teplotních podmínkách, kdy mohou ještě existovat komplexní organické sloučeniny (-270 </a:t>
            </a:r>
            <a:r>
              <a:rPr lang="cs-CZ" dirty="0" smtClean="0"/>
              <a:t>°C </a:t>
            </a:r>
            <a:r>
              <a:rPr lang="cs-CZ" dirty="0" smtClean="0"/>
              <a:t>- +150 </a:t>
            </a:r>
            <a:r>
              <a:rPr lang="cs-CZ" dirty="0" smtClean="0"/>
              <a:t>°C</a:t>
            </a:r>
            <a:r>
              <a:rPr lang="cs-CZ" dirty="0" smtClean="0"/>
              <a:t>). Teploty nad </a:t>
            </a:r>
            <a:r>
              <a:rPr lang="cs-CZ" dirty="0"/>
              <a:t>0 </a:t>
            </a:r>
            <a:r>
              <a:rPr lang="cs-CZ" dirty="0" smtClean="0"/>
              <a:t>°C </a:t>
            </a:r>
            <a:r>
              <a:rPr lang="cs-CZ" dirty="0" smtClean="0"/>
              <a:t>alespoň po část roku jsou nezbytné pro život vyšších rostlin a živočichů. V mrazu většinou neprobíhají základní životní procesy, ničí se buněčné struktury. Příliš vysoké teploty jsou rovněž letální. Organizmy eury- a stenotermní.</a:t>
            </a:r>
          </a:p>
          <a:p>
            <a:endParaRPr lang="cs-CZ" dirty="0" smtClean="0"/>
          </a:p>
          <a:p>
            <a:r>
              <a:rPr lang="cs-CZ" dirty="0" smtClean="0">
                <a:solidFill>
                  <a:srgbClr val="FF0000"/>
                </a:solidFill>
              </a:rPr>
              <a:t>TEPLO A ROSTLINY</a:t>
            </a:r>
          </a:p>
          <a:p>
            <a:r>
              <a:rPr lang="cs-CZ" dirty="0" smtClean="0"/>
              <a:t>Množství tepla ovlivňuje u rostlin fotosyntézu, respiraci, transpiraci, růst. Jednotlivé druhy rostlin se liší ve své toleranci k teplotě. Naše rostliny jsou většinou dosti eurytermní, snášející rozsah teplot ca –</a:t>
            </a:r>
            <a:r>
              <a:rPr lang="cs-CZ" dirty="0"/>
              <a:t>5 </a:t>
            </a:r>
            <a:r>
              <a:rPr lang="cs-CZ" dirty="0" smtClean="0"/>
              <a:t>°C </a:t>
            </a:r>
            <a:r>
              <a:rPr lang="cs-CZ" dirty="0" smtClean="0"/>
              <a:t>až +</a:t>
            </a:r>
            <a:r>
              <a:rPr lang="cs-CZ" dirty="0"/>
              <a:t>55 </a:t>
            </a:r>
            <a:r>
              <a:rPr lang="cs-CZ" dirty="0" smtClean="0"/>
              <a:t>°C</a:t>
            </a:r>
            <a:r>
              <a:rPr lang="cs-CZ" dirty="0" smtClean="0"/>
              <a:t>, s optimem mezi 20-25 </a:t>
            </a:r>
            <a:r>
              <a:rPr lang="cs-CZ" dirty="0" smtClean="0"/>
              <a:t>°C.</a:t>
            </a:r>
            <a:endParaRPr lang="cs-CZ" dirty="0" smtClean="0"/>
          </a:p>
        </p:txBody>
      </p:sp>
      <p:pic>
        <p:nvPicPr>
          <p:cNvPr id="4" name="Obrázek 3"/>
          <p:cNvPicPr>
            <a:picLocks noChangeAspect="1"/>
          </p:cNvPicPr>
          <p:nvPr/>
        </p:nvPicPr>
        <p:blipFill>
          <a:blip r:embed="rId2"/>
          <a:stretch>
            <a:fillRect/>
          </a:stretch>
        </p:blipFill>
        <p:spPr>
          <a:xfrm>
            <a:off x="6669907" y="2916176"/>
            <a:ext cx="5424958" cy="3034586"/>
          </a:xfrm>
          <a:prstGeom prst="rect">
            <a:avLst/>
          </a:prstGeom>
        </p:spPr>
      </p:pic>
    </p:spTree>
    <p:extLst>
      <p:ext uri="{BB962C8B-B14F-4D97-AF65-F5344CB8AC3E}">
        <p14:creationId xmlns:p14="http://schemas.microsoft.com/office/powerpoint/2010/main" val="2553095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564082" y="498764"/>
            <a:ext cx="3314700"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3570178" y="736508"/>
            <a:ext cx="2306366" cy="32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5"/>
          <p:cNvGrpSpPr/>
          <p:nvPr/>
        </p:nvGrpSpPr>
        <p:grpSpPr>
          <a:xfrm>
            <a:off x="608051" y="409747"/>
            <a:ext cx="6001563" cy="4182796"/>
            <a:chOff x="2639000" y="394854"/>
            <a:chExt cx="6001563" cy="4182796"/>
          </a:xfrm>
        </p:grpSpPr>
        <p:pic>
          <p:nvPicPr>
            <p:cNvPr id="102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000" y="394854"/>
              <a:ext cx="6001563" cy="4172852"/>
            </a:xfrm>
            <a:prstGeom prst="rect">
              <a:avLst/>
            </a:prstGeom>
            <a:solidFill>
              <a:schemeClr val="bg1"/>
            </a:solidFill>
          </p:spPr>
        </p:pic>
        <p:sp>
          <p:nvSpPr>
            <p:cNvPr id="2" name="TextovéPole 1"/>
            <p:cNvSpPr txBox="1"/>
            <p:nvPr/>
          </p:nvSpPr>
          <p:spPr>
            <a:xfrm>
              <a:off x="4925291" y="4208318"/>
              <a:ext cx="1402773" cy="369332"/>
            </a:xfrm>
            <a:prstGeom prst="rect">
              <a:avLst/>
            </a:prstGeom>
            <a:solidFill>
              <a:schemeClr val="bg1"/>
            </a:solidFill>
          </p:spPr>
          <p:txBody>
            <a:bodyPr wrap="square" rtlCol="0">
              <a:spAutoFit/>
            </a:bodyPr>
            <a:lstStyle/>
            <a:p>
              <a:r>
                <a:rPr lang="cs-CZ" dirty="0" smtClean="0"/>
                <a:t>vlnová délka</a:t>
              </a:r>
              <a:endParaRPr lang="cs-CZ" dirty="0"/>
            </a:p>
          </p:txBody>
        </p:sp>
        <p:sp>
          <p:nvSpPr>
            <p:cNvPr id="8" name="TextovéPole 7"/>
            <p:cNvSpPr txBox="1"/>
            <p:nvPr/>
          </p:nvSpPr>
          <p:spPr>
            <a:xfrm rot="16200000">
              <a:off x="1647763" y="1945041"/>
              <a:ext cx="2351809" cy="369332"/>
            </a:xfrm>
            <a:prstGeom prst="rect">
              <a:avLst/>
            </a:prstGeom>
            <a:solidFill>
              <a:schemeClr val="bg1"/>
            </a:solidFill>
          </p:spPr>
          <p:txBody>
            <a:bodyPr wrap="square" rtlCol="0">
              <a:spAutoFit/>
            </a:bodyPr>
            <a:lstStyle/>
            <a:p>
              <a:r>
                <a:rPr lang="cs-CZ" dirty="0"/>
                <a:t>ú</a:t>
              </a:r>
              <a:r>
                <a:rPr lang="cs-CZ" dirty="0" smtClean="0"/>
                <a:t>činnost fotosyntézy</a:t>
              </a:r>
              <a:endParaRPr lang="cs-CZ" dirty="0"/>
            </a:p>
          </p:txBody>
        </p:sp>
        <p:sp>
          <p:nvSpPr>
            <p:cNvPr id="9" name="Obdélník 8"/>
            <p:cNvSpPr/>
            <p:nvPr/>
          </p:nvSpPr>
          <p:spPr>
            <a:xfrm>
              <a:off x="3564084" y="498764"/>
              <a:ext cx="33147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3570180" y="773084"/>
              <a:ext cx="2306366" cy="32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2" name="Přímá spojnice 11"/>
          <p:cNvCxnSpPr/>
          <p:nvPr/>
        </p:nvCxnSpPr>
        <p:spPr>
          <a:xfrm flipH="1">
            <a:off x="2414202" y="703354"/>
            <a:ext cx="48768" cy="4947126"/>
          </a:xfrm>
          <a:prstGeom prst="line">
            <a:avLst/>
          </a:prstGeom>
          <a:ln w="34925">
            <a:solidFill>
              <a:schemeClr val="accent4">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220156" y="4700619"/>
            <a:ext cx="2023872" cy="646331"/>
          </a:xfrm>
          <a:prstGeom prst="rect">
            <a:avLst/>
          </a:prstGeom>
          <a:noFill/>
        </p:spPr>
        <p:txBody>
          <a:bodyPr wrap="square" rtlCol="0">
            <a:spAutoFit/>
          </a:bodyPr>
          <a:lstStyle/>
          <a:p>
            <a:pPr algn="ctr"/>
            <a:r>
              <a:rPr lang="cs-CZ" b="1" dirty="0" smtClean="0">
                <a:solidFill>
                  <a:srgbClr val="7030A0"/>
                </a:solidFill>
              </a:rPr>
              <a:t>Ultrafialové záření</a:t>
            </a:r>
          </a:p>
          <a:p>
            <a:pPr algn="ctr"/>
            <a:r>
              <a:rPr lang="cs-CZ" b="1" dirty="0" smtClean="0">
                <a:solidFill>
                  <a:srgbClr val="7030A0"/>
                </a:solidFill>
              </a:rPr>
              <a:t>(3-400 </a:t>
            </a:r>
            <a:r>
              <a:rPr lang="cs-CZ" b="1" dirty="0" err="1" smtClean="0">
                <a:solidFill>
                  <a:srgbClr val="7030A0"/>
                </a:solidFill>
              </a:rPr>
              <a:t>nm</a:t>
            </a:r>
            <a:r>
              <a:rPr lang="cs-CZ" b="1" dirty="0" smtClean="0">
                <a:solidFill>
                  <a:srgbClr val="7030A0"/>
                </a:solidFill>
              </a:rPr>
              <a:t>)</a:t>
            </a:r>
            <a:endParaRPr lang="cs-CZ" b="1" dirty="0">
              <a:solidFill>
                <a:srgbClr val="7030A0"/>
              </a:solidFill>
            </a:endParaRPr>
          </a:p>
        </p:txBody>
      </p:sp>
      <p:sp>
        <p:nvSpPr>
          <p:cNvPr id="14" name="Obdélník 13"/>
          <p:cNvSpPr/>
          <p:nvPr/>
        </p:nvSpPr>
        <p:spPr>
          <a:xfrm>
            <a:off x="2753001" y="4606537"/>
            <a:ext cx="2410403" cy="1200329"/>
          </a:xfrm>
          <a:prstGeom prst="rect">
            <a:avLst/>
          </a:prstGeom>
        </p:spPr>
        <p:txBody>
          <a:bodyPr wrap="none">
            <a:spAutoFit/>
          </a:bodyPr>
          <a:lstStyle/>
          <a:p>
            <a:r>
              <a:rPr lang="cs-CZ" b="1" dirty="0" smtClean="0">
                <a:solidFill>
                  <a:srgbClr val="00B050"/>
                </a:solidFill>
              </a:rPr>
              <a:t>Viditelné </a:t>
            </a:r>
          </a:p>
          <a:p>
            <a:r>
              <a:rPr lang="cs-CZ" b="1" dirty="0" smtClean="0">
                <a:solidFill>
                  <a:srgbClr val="00B050"/>
                </a:solidFill>
              </a:rPr>
              <a:t>= fotosynteticky aktivní</a:t>
            </a:r>
          </a:p>
          <a:p>
            <a:r>
              <a:rPr lang="cs-CZ" b="1" dirty="0" smtClean="0">
                <a:solidFill>
                  <a:srgbClr val="00B050"/>
                </a:solidFill>
              </a:rPr>
              <a:t>FAR / PAR</a:t>
            </a:r>
          </a:p>
          <a:p>
            <a:r>
              <a:rPr lang="cs-CZ" b="1" dirty="0" smtClean="0">
                <a:solidFill>
                  <a:srgbClr val="00B050"/>
                </a:solidFill>
              </a:rPr>
              <a:t>(ca 400-700 </a:t>
            </a:r>
            <a:r>
              <a:rPr lang="cs-CZ" b="1" dirty="0" err="1" smtClean="0">
                <a:solidFill>
                  <a:srgbClr val="00B050"/>
                </a:solidFill>
              </a:rPr>
              <a:t>nm</a:t>
            </a:r>
            <a:r>
              <a:rPr lang="cs-CZ" b="1" dirty="0" smtClean="0">
                <a:solidFill>
                  <a:srgbClr val="00B050"/>
                </a:solidFill>
              </a:rPr>
              <a:t>)</a:t>
            </a:r>
            <a:endParaRPr lang="cs-CZ" b="1" dirty="0">
              <a:solidFill>
                <a:srgbClr val="00B050"/>
              </a:solidFill>
            </a:endParaRPr>
          </a:p>
        </p:txBody>
      </p:sp>
      <p:cxnSp>
        <p:nvCxnSpPr>
          <p:cNvPr id="16" name="Přímá spojnice 15"/>
          <p:cNvCxnSpPr/>
          <p:nvPr/>
        </p:nvCxnSpPr>
        <p:spPr>
          <a:xfrm flipH="1">
            <a:off x="5349158" y="718342"/>
            <a:ext cx="40086" cy="5127844"/>
          </a:xfrm>
          <a:prstGeom prst="line">
            <a:avLst/>
          </a:prstGeom>
          <a:ln w="34925">
            <a:solidFill>
              <a:schemeClr val="accent4">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Obdélník 17"/>
          <p:cNvSpPr/>
          <p:nvPr/>
        </p:nvSpPr>
        <p:spPr>
          <a:xfrm>
            <a:off x="5574998" y="4641792"/>
            <a:ext cx="2307939" cy="646331"/>
          </a:xfrm>
          <a:prstGeom prst="rect">
            <a:avLst/>
          </a:prstGeom>
        </p:spPr>
        <p:txBody>
          <a:bodyPr wrap="none">
            <a:spAutoFit/>
          </a:bodyPr>
          <a:lstStyle/>
          <a:p>
            <a:r>
              <a:rPr lang="pt-BR" dirty="0" smtClean="0"/>
              <a:t>Infračervené</a:t>
            </a:r>
            <a:r>
              <a:rPr lang="cs-CZ" dirty="0" smtClean="0"/>
              <a:t> = tepelné</a:t>
            </a:r>
          </a:p>
          <a:p>
            <a:r>
              <a:rPr lang="cs-CZ" dirty="0" smtClean="0"/>
              <a:t>(</a:t>
            </a:r>
            <a:r>
              <a:rPr lang="pt-BR" dirty="0" smtClean="0"/>
              <a:t>760 </a:t>
            </a:r>
            <a:r>
              <a:rPr lang="pt-BR" dirty="0"/>
              <a:t>nm – 400 </a:t>
            </a:r>
            <a:r>
              <a:rPr lang="pt-BR" dirty="0" smtClean="0"/>
              <a:t>um</a:t>
            </a:r>
            <a:r>
              <a:rPr lang="cs-CZ" dirty="0" smtClean="0"/>
              <a:t>)</a:t>
            </a:r>
            <a:endParaRPr lang="cs-CZ" dirty="0"/>
          </a:p>
        </p:txBody>
      </p:sp>
      <p:sp>
        <p:nvSpPr>
          <p:cNvPr id="22" name="TextovéPole 21"/>
          <p:cNvSpPr txBox="1"/>
          <p:nvPr/>
        </p:nvSpPr>
        <p:spPr>
          <a:xfrm>
            <a:off x="6315458" y="1609344"/>
            <a:ext cx="451518" cy="2097024"/>
          </a:xfrm>
          <a:prstGeom prst="rect">
            <a:avLst/>
          </a:prstGeom>
          <a:noFill/>
        </p:spPr>
        <p:txBody>
          <a:bodyPr wrap="square" rtlCol="0">
            <a:spAutoFit/>
          </a:bodyPr>
          <a:lstStyle/>
          <a:p>
            <a:endParaRPr lang="cs-CZ" dirty="0"/>
          </a:p>
        </p:txBody>
      </p:sp>
      <p:sp>
        <p:nvSpPr>
          <p:cNvPr id="24" name="TextovéPole 23"/>
          <p:cNvSpPr txBox="1"/>
          <p:nvPr/>
        </p:nvSpPr>
        <p:spPr>
          <a:xfrm rot="16200000">
            <a:off x="5145024" y="2316480"/>
            <a:ext cx="2633472" cy="369332"/>
          </a:xfrm>
          <a:prstGeom prst="rect">
            <a:avLst/>
          </a:prstGeom>
          <a:noFill/>
        </p:spPr>
        <p:txBody>
          <a:bodyPr wrap="square" rtlCol="0">
            <a:spAutoFit/>
          </a:bodyPr>
          <a:lstStyle/>
          <a:p>
            <a:r>
              <a:rPr lang="cs-CZ" dirty="0" smtClean="0"/>
              <a:t>Nevyužitelné rostlinami?</a:t>
            </a:r>
            <a:endParaRPr lang="cs-CZ" dirty="0"/>
          </a:p>
        </p:txBody>
      </p:sp>
      <p:pic>
        <p:nvPicPr>
          <p:cNvPr id="25" name="Obrázek 24"/>
          <p:cNvPicPr>
            <a:picLocks noChangeAspect="1"/>
          </p:cNvPicPr>
          <p:nvPr/>
        </p:nvPicPr>
        <p:blipFill>
          <a:blip r:embed="rId3"/>
          <a:stretch>
            <a:fillRect/>
          </a:stretch>
        </p:blipFill>
        <p:spPr>
          <a:xfrm>
            <a:off x="8114018" y="488406"/>
            <a:ext cx="3733739" cy="2683625"/>
          </a:xfrm>
          <a:prstGeom prst="rect">
            <a:avLst/>
          </a:prstGeom>
        </p:spPr>
      </p:pic>
      <p:sp>
        <p:nvSpPr>
          <p:cNvPr id="26" name="TextovéPole 25"/>
          <p:cNvSpPr txBox="1"/>
          <p:nvPr/>
        </p:nvSpPr>
        <p:spPr>
          <a:xfrm>
            <a:off x="0" y="-47787"/>
            <a:ext cx="8113174" cy="369332"/>
          </a:xfrm>
          <a:prstGeom prst="rect">
            <a:avLst/>
          </a:prstGeom>
          <a:noFill/>
        </p:spPr>
        <p:txBody>
          <a:bodyPr wrap="square" rtlCol="0">
            <a:spAutoFit/>
          </a:bodyPr>
          <a:lstStyle/>
          <a:p>
            <a:r>
              <a:rPr lang="cs-CZ" b="1" dirty="0" smtClean="0">
                <a:solidFill>
                  <a:srgbClr val="FF0000"/>
                </a:solidFill>
              </a:rPr>
              <a:t>Teoretická účinnost fotosyntézy (kdyby každá rostlina využívala všechna barviva)</a:t>
            </a:r>
            <a:endParaRPr lang="cs-CZ" b="1" dirty="0">
              <a:solidFill>
                <a:srgbClr val="FF0000"/>
              </a:solidFill>
            </a:endParaRPr>
          </a:p>
        </p:txBody>
      </p:sp>
      <p:sp>
        <p:nvSpPr>
          <p:cNvPr id="28" name="TextovéPole 27"/>
          <p:cNvSpPr txBox="1"/>
          <p:nvPr/>
        </p:nvSpPr>
        <p:spPr>
          <a:xfrm>
            <a:off x="8305379" y="17538"/>
            <a:ext cx="3542378" cy="369332"/>
          </a:xfrm>
          <a:prstGeom prst="rect">
            <a:avLst/>
          </a:prstGeom>
          <a:noFill/>
        </p:spPr>
        <p:txBody>
          <a:bodyPr wrap="square" rtlCol="0">
            <a:spAutoFit/>
          </a:bodyPr>
          <a:lstStyle/>
          <a:p>
            <a:r>
              <a:rPr lang="cs-CZ" b="1" dirty="0" smtClean="0">
                <a:solidFill>
                  <a:srgbClr val="FF0000"/>
                </a:solidFill>
              </a:rPr>
              <a:t>Reálná účinnost u většiny rostlin</a:t>
            </a:r>
            <a:endParaRPr lang="cs-CZ" b="1" dirty="0">
              <a:solidFill>
                <a:srgbClr val="FF0000"/>
              </a:solidFill>
            </a:endParaRPr>
          </a:p>
        </p:txBody>
      </p:sp>
      <p:pic>
        <p:nvPicPr>
          <p:cNvPr id="31" name="Obrázek 30"/>
          <p:cNvPicPr>
            <a:picLocks noChangeAspect="1"/>
          </p:cNvPicPr>
          <p:nvPr/>
        </p:nvPicPr>
        <p:blipFill>
          <a:blip r:embed="rId4"/>
          <a:stretch>
            <a:fillRect/>
          </a:stretch>
        </p:blipFill>
        <p:spPr>
          <a:xfrm>
            <a:off x="7882937" y="3375104"/>
            <a:ext cx="4138375" cy="2657613"/>
          </a:xfrm>
          <a:prstGeom prst="rect">
            <a:avLst/>
          </a:prstGeom>
        </p:spPr>
      </p:pic>
      <p:pic>
        <p:nvPicPr>
          <p:cNvPr id="1024" name="Obrázek 1023"/>
          <p:cNvPicPr>
            <a:picLocks noChangeAspect="1"/>
          </p:cNvPicPr>
          <p:nvPr/>
        </p:nvPicPr>
        <p:blipFill rotWithShape="1">
          <a:blip r:embed="rId5"/>
          <a:srcRect b="52364"/>
          <a:stretch/>
        </p:blipFill>
        <p:spPr>
          <a:xfrm>
            <a:off x="0" y="6075414"/>
            <a:ext cx="12192000" cy="706195"/>
          </a:xfrm>
          <a:prstGeom prst="rect">
            <a:avLst/>
          </a:prstGeom>
        </p:spPr>
      </p:pic>
    </p:spTree>
    <p:extLst>
      <p:ext uri="{BB962C8B-B14F-4D97-AF65-F5344CB8AC3E}">
        <p14:creationId xmlns:p14="http://schemas.microsoft.com/office/powerpoint/2010/main" val="1794590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9323" y="1089850"/>
            <a:ext cx="6096000" cy="2308324"/>
          </a:xfrm>
          <a:prstGeom prst="rect">
            <a:avLst/>
          </a:prstGeom>
        </p:spPr>
        <p:txBody>
          <a:bodyPr>
            <a:spAutoFit/>
          </a:bodyPr>
          <a:lstStyle/>
          <a:p>
            <a:r>
              <a:rPr lang="cs-CZ" b="1" dirty="0" smtClean="0">
                <a:solidFill>
                  <a:srgbClr val="FF0000"/>
                </a:solidFill>
              </a:rPr>
              <a:t>termofyty</a:t>
            </a:r>
            <a:r>
              <a:rPr lang="cs-CZ" dirty="0" smtClean="0">
                <a:solidFill>
                  <a:srgbClr val="FF0000"/>
                </a:solidFill>
              </a:rPr>
              <a:t> </a:t>
            </a:r>
            <a:r>
              <a:rPr lang="cs-CZ" dirty="0" smtClean="0"/>
              <a:t>– </a:t>
            </a:r>
            <a:r>
              <a:rPr lang="cs-CZ" dirty="0" err="1" smtClean="0"/>
              <a:t>teplobytné</a:t>
            </a:r>
            <a:r>
              <a:rPr lang="cs-CZ" dirty="0" smtClean="0"/>
              <a:t> rostliny, snášejí vysoké teploty. Často jsou adaptované i na nedostatek vody – </a:t>
            </a:r>
            <a:r>
              <a:rPr lang="cs-CZ" dirty="0" err="1" smtClean="0"/>
              <a:t>xerotermofyty</a:t>
            </a:r>
            <a:r>
              <a:rPr lang="cs-CZ" dirty="0" smtClean="0"/>
              <a:t> (xerotermní rostliny). Naše rostliny jsou často </a:t>
            </a:r>
            <a:r>
              <a:rPr lang="cs-CZ" dirty="0" err="1" smtClean="0"/>
              <a:t>subxerotermní</a:t>
            </a:r>
            <a:r>
              <a:rPr lang="cs-CZ" dirty="0" smtClean="0"/>
              <a:t>.</a:t>
            </a:r>
          </a:p>
          <a:p>
            <a:endParaRPr lang="cs-CZ" dirty="0" smtClean="0"/>
          </a:p>
          <a:p>
            <a:r>
              <a:rPr lang="cs-CZ" b="1" dirty="0" err="1" smtClean="0">
                <a:solidFill>
                  <a:srgbClr val="0070C0"/>
                </a:solidFill>
              </a:rPr>
              <a:t>psychrofyty</a:t>
            </a:r>
            <a:r>
              <a:rPr lang="cs-CZ" dirty="0" smtClean="0">
                <a:solidFill>
                  <a:srgbClr val="0070C0"/>
                </a:solidFill>
              </a:rPr>
              <a:t> </a:t>
            </a:r>
            <a:r>
              <a:rPr lang="cs-CZ" dirty="0" smtClean="0"/>
              <a:t>– </a:t>
            </a:r>
            <a:r>
              <a:rPr lang="cs-CZ" dirty="0" err="1" smtClean="0"/>
              <a:t>chladnobytné</a:t>
            </a:r>
            <a:r>
              <a:rPr lang="cs-CZ" dirty="0" smtClean="0"/>
              <a:t> rostliny, snášejí nízké teploty</a:t>
            </a:r>
          </a:p>
          <a:p>
            <a:endParaRPr lang="cs-CZ" dirty="0" smtClean="0"/>
          </a:p>
          <a:p>
            <a:r>
              <a:rPr lang="cs-CZ" b="1" dirty="0" smtClean="0">
                <a:solidFill>
                  <a:srgbClr val="0070C0"/>
                </a:solidFill>
              </a:rPr>
              <a:t>kryofyty</a:t>
            </a:r>
            <a:r>
              <a:rPr lang="cs-CZ" dirty="0" smtClean="0"/>
              <a:t> – rostliny žijící na sněhu (např. řasy).</a:t>
            </a:r>
          </a:p>
          <a:p>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5542" y="102636"/>
            <a:ext cx="3334139" cy="5001209"/>
          </a:xfrm>
          <a:prstGeom prst="rect">
            <a:avLst/>
          </a:prstGeom>
        </p:spPr>
      </p:pic>
      <p:sp>
        <p:nvSpPr>
          <p:cNvPr id="5" name="TextovéPole 4"/>
          <p:cNvSpPr txBox="1"/>
          <p:nvPr/>
        </p:nvSpPr>
        <p:spPr>
          <a:xfrm>
            <a:off x="8565502" y="5271796"/>
            <a:ext cx="2855167" cy="369332"/>
          </a:xfrm>
          <a:prstGeom prst="rect">
            <a:avLst/>
          </a:prstGeom>
          <a:noFill/>
        </p:spPr>
        <p:txBody>
          <a:bodyPr wrap="square" rtlCol="0">
            <a:spAutoFit/>
          </a:bodyPr>
          <a:lstStyle/>
          <a:p>
            <a:r>
              <a:rPr lang="cs-CZ" i="1" dirty="0" err="1" smtClean="0"/>
              <a:t>Gentiana</a:t>
            </a:r>
            <a:r>
              <a:rPr lang="cs-CZ" i="1" dirty="0" smtClean="0"/>
              <a:t> </a:t>
            </a:r>
            <a:r>
              <a:rPr lang="cs-CZ" i="1" dirty="0" err="1" smtClean="0"/>
              <a:t>frigida</a:t>
            </a:r>
            <a:endParaRPr lang="cs-CZ" i="1" dirty="0"/>
          </a:p>
        </p:txBody>
      </p:sp>
      <p:pic>
        <p:nvPicPr>
          <p:cNvPr id="6" name="Obrázek 5"/>
          <p:cNvPicPr>
            <a:picLocks noChangeAspect="1"/>
          </p:cNvPicPr>
          <p:nvPr/>
        </p:nvPicPr>
        <p:blipFill>
          <a:blip r:embed="rId3"/>
          <a:stretch>
            <a:fillRect/>
          </a:stretch>
        </p:blipFill>
        <p:spPr>
          <a:xfrm>
            <a:off x="1231640" y="3397104"/>
            <a:ext cx="4114800" cy="3075813"/>
          </a:xfrm>
          <a:prstGeom prst="rect">
            <a:avLst/>
          </a:prstGeom>
        </p:spPr>
      </p:pic>
      <p:sp>
        <p:nvSpPr>
          <p:cNvPr id="7" name="TextovéPole 6"/>
          <p:cNvSpPr txBox="1"/>
          <p:nvPr/>
        </p:nvSpPr>
        <p:spPr>
          <a:xfrm>
            <a:off x="5022981" y="6385251"/>
            <a:ext cx="2855167" cy="369332"/>
          </a:xfrm>
          <a:prstGeom prst="rect">
            <a:avLst/>
          </a:prstGeom>
          <a:noFill/>
        </p:spPr>
        <p:txBody>
          <a:bodyPr wrap="square" rtlCol="0">
            <a:spAutoFit/>
          </a:bodyPr>
          <a:lstStyle/>
          <a:p>
            <a:r>
              <a:rPr lang="cs-CZ" i="1" dirty="0" err="1" smtClean="0"/>
              <a:t>Orlaya</a:t>
            </a:r>
            <a:r>
              <a:rPr lang="cs-CZ" i="1" dirty="0" smtClean="0"/>
              <a:t> </a:t>
            </a:r>
            <a:r>
              <a:rPr lang="cs-CZ" i="1" dirty="0" err="1" smtClean="0"/>
              <a:t>grandiflora</a:t>
            </a:r>
            <a:endParaRPr lang="cs-CZ" i="1" dirty="0"/>
          </a:p>
        </p:txBody>
      </p:sp>
    </p:spTree>
    <p:extLst>
      <p:ext uri="{BB962C8B-B14F-4D97-AF65-F5344CB8AC3E}">
        <p14:creationId xmlns:p14="http://schemas.microsoft.com/office/powerpoint/2010/main" val="2473649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12192000" cy="3693319"/>
          </a:xfrm>
          <a:prstGeom prst="rect">
            <a:avLst/>
          </a:prstGeom>
        </p:spPr>
        <p:txBody>
          <a:bodyPr wrap="square">
            <a:spAutoFit/>
          </a:bodyPr>
          <a:lstStyle/>
          <a:p>
            <a:r>
              <a:rPr lang="cs-CZ" dirty="0" smtClean="0"/>
              <a:t>Teplota je spolu s dalšími klimatickými činiteli významným faktorem ovlivňujícím rozšíření rostlin v měřítku Země (viz biomy). Jednotlivé druhy jsou adaptovány na specifické klimatické podmínky a podle toho vyhledávají i vhodné “mikroklima” na hranici jejich areálu. U nás </a:t>
            </a:r>
            <a:r>
              <a:rPr lang="cs-CZ" b="1" dirty="0" smtClean="0">
                <a:solidFill>
                  <a:srgbClr val="FF0000"/>
                </a:solidFill>
              </a:rPr>
              <a:t>kontinentální druhy, </a:t>
            </a:r>
            <a:r>
              <a:rPr lang="cs-CZ" b="1" dirty="0" err="1" smtClean="0">
                <a:solidFill>
                  <a:srgbClr val="FF0000"/>
                </a:solidFill>
              </a:rPr>
              <a:t>oceanické</a:t>
            </a:r>
            <a:r>
              <a:rPr lang="cs-CZ" b="1" dirty="0" smtClean="0">
                <a:solidFill>
                  <a:srgbClr val="FF0000"/>
                </a:solidFill>
              </a:rPr>
              <a:t> druhy, mediteránní, boreální druhy </a:t>
            </a:r>
            <a:r>
              <a:rPr lang="cs-CZ" dirty="0" smtClean="0"/>
              <a:t>... Listnaté stromy mají větší nároky na teplotu než jehličnaté, za určitých klimatických podmínek končí výskyt dřevin (alpínská a zonální tundra).</a:t>
            </a:r>
          </a:p>
          <a:p>
            <a:r>
              <a:rPr lang="cs-CZ" b="1" dirty="0" smtClean="0">
                <a:solidFill>
                  <a:srgbClr val="FF0000"/>
                </a:solidFill>
              </a:rPr>
              <a:t>isoterma</a:t>
            </a:r>
            <a:r>
              <a:rPr lang="cs-CZ" dirty="0" smtClean="0">
                <a:solidFill>
                  <a:srgbClr val="FF0000"/>
                </a:solidFill>
              </a:rPr>
              <a:t> </a:t>
            </a:r>
            <a:r>
              <a:rPr lang="cs-CZ" dirty="0" smtClean="0"/>
              <a:t>... spojuje na mapě místa se stejnou průměrnou teplotou.</a:t>
            </a:r>
          </a:p>
          <a:p>
            <a:r>
              <a:rPr lang="cs-CZ" b="1" dirty="0" smtClean="0">
                <a:solidFill>
                  <a:srgbClr val="FF0000"/>
                </a:solidFill>
              </a:rPr>
              <a:t>výškový teplotní gradient a vegetační </a:t>
            </a:r>
            <a:r>
              <a:rPr lang="cs-CZ" b="1" dirty="0" smtClean="0">
                <a:solidFill>
                  <a:srgbClr val="FF0000"/>
                </a:solidFill>
              </a:rPr>
              <a:t>stupňovitost: </a:t>
            </a:r>
            <a:r>
              <a:rPr lang="cs-CZ" i="1" dirty="0" smtClean="0"/>
              <a:t>doubravy, bučiny, smrčiny, kleč, alpínské bezlesí</a:t>
            </a:r>
            <a:endParaRPr lang="cs-CZ" i="1" dirty="0" smtClean="0"/>
          </a:p>
          <a:p>
            <a:endParaRPr lang="cs-CZ" b="1" dirty="0" smtClean="0">
              <a:solidFill>
                <a:srgbClr val="FF0000"/>
              </a:solidFill>
            </a:endParaRPr>
          </a:p>
          <a:p>
            <a:endParaRPr lang="cs-CZ" dirty="0"/>
          </a:p>
          <a:p>
            <a:endParaRPr lang="cs-CZ" dirty="0" smtClean="0"/>
          </a:p>
          <a:p>
            <a:endParaRPr lang="cs-CZ" dirty="0"/>
          </a:p>
          <a:p>
            <a:endParaRPr lang="cs-CZ" dirty="0" smtClean="0"/>
          </a:p>
          <a:p>
            <a:endParaRPr lang="cs-CZ" dirty="0"/>
          </a:p>
          <a:p>
            <a:endParaRPr lang="cs-CZ" dirty="0" smtClean="0"/>
          </a:p>
        </p:txBody>
      </p:sp>
      <p:pic>
        <p:nvPicPr>
          <p:cNvPr id="3" name="Obrázek 2"/>
          <p:cNvPicPr>
            <a:picLocks noChangeAspect="1"/>
          </p:cNvPicPr>
          <p:nvPr/>
        </p:nvPicPr>
        <p:blipFill>
          <a:blip r:embed="rId2"/>
          <a:stretch>
            <a:fillRect/>
          </a:stretch>
        </p:blipFill>
        <p:spPr>
          <a:xfrm>
            <a:off x="6840418" y="1846659"/>
            <a:ext cx="4654056" cy="2311514"/>
          </a:xfrm>
          <a:prstGeom prst="rect">
            <a:avLst/>
          </a:prstGeom>
        </p:spPr>
      </p:pic>
      <p:pic>
        <p:nvPicPr>
          <p:cNvPr id="4" name="Obrázek 3"/>
          <p:cNvPicPr>
            <a:picLocks noChangeAspect="1"/>
          </p:cNvPicPr>
          <p:nvPr/>
        </p:nvPicPr>
        <p:blipFill>
          <a:blip r:embed="rId3"/>
          <a:stretch>
            <a:fillRect/>
          </a:stretch>
        </p:blipFill>
        <p:spPr>
          <a:xfrm>
            <a:off x="7567365" y="4249110"/>
            <a:ext cx="3516679" cy="2350983"/>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392" y="2663093"/>
            <a:ext cx="5905500" cy="3937000"/>
          </a:xfrm>
          <a:prstGeom prst="rect">
            <a:avLst/>
          </a:prstGeom>
        </p:spPr>
      </p:pic>
      <p:sp>
        <p:nvSpPr>
          <p:cNvPr id="7" name="TextovéPole 6"/>
          <p:cNvSpPr txBox="1"/>
          <p:nvPr/>
        </p:nvSpPr>
        <p:spPr>
          <a:xfrm>
            <a:off x="445477" y="2694406"/>
            <a:ext cx="3446585" cy="369332"/>
          </a:xfrm>
          <a:prstGeom prst="rect">
            <a:avLst/>
          </a:prstGeom>
          <a:noFill/>
        </p:spPr>
        <p:txBody>
          <a:bodyPr wrap="square" rtlCol="0">
            <a:spAutoFit/>
          </a:bodyPr>
          <a:lstStyle/>
          <a:p>
            <a:r>
              <a:rPr lang="cs-CZ" b="1" dirty="0" smtClean="0">
                <a:solidFill>
                  <a:srgbClr val="FF0000"/>
                </a:solidFill>
              </a:rPr>
              <a:t>inverze</a:t>
            </a:r>
            <a:r>
              <a:rPr lang="cs-CZ" dirty="0" smtClean="0">
                <a:solidFill>
                  <a:srgbClr val="FF0000"/>
                </a:solidFill>
              </a:rPr>
              <a:t> </a:t>
            </a:r>
            <a:r>
              <a:rPr lang="cs-CZ" dirty="0" smtClean="0"/>
              <a:t>= zvrat vegetačních stupňů</a:t>
            </a:r>
            <a:endParaRPr lang="cs-CZ" dirty="0"/>
          </a:p>
        </p:txBody>
      </p:sp>
      <p:sp>
        <p:nvSpPr>
          <p:cNvPr id="8" name="TextovéPole 7"/>
          <p:cNvSpPr txBox="1"/>
          <p:nvPr/>
        </p:nvSpPr>
        <p:spPr>
          <a:xfrm>
            <a:off x="1805354" y="4525108"/>
            <a:ext cx="738554" cy="369332"/>
          </a:xfrm>
          <a:prstGeom prst="rect">
            <a:avLst/>
          </a:prstGeom>
          <a:noFill/>
        </p:spPr>
        <p:txBody>
          <a:bodyPr wrap="square" rtlCol="0">
            <a:spAutoFit/>
          </a:bodyPr>
          <a:lstStyle/>
          <a:p>
            <a:r>
              <a:rPr lang="cs-CZ" dirty="0" smtClean="0">
                <a:solidFill>
                  <a:srgbClr val="FFFF00"/>
                </a:solidFill>
              </a:rPr>
              <a:t>buk</a:t>
            </a:r>
            <a:endParaRPr lang="cs-CZ" dirty="0">
              <a:solidFill>
                <a:srgbClr val="FFFF00"/>
              </a:solidFill>
            </a:endParaRPr>
          </a:p>
        </p:txBody>
      </p:sp>
      <p:sp>
        <p:nvSpPr>
          <p:cNvPr id="9" name="TextovéPole 8"/>
          <p:cNvSpPr txBox="1"/>
          <p:nvPr/>
        </p:nvSpPr>
        <p:spPr>
          <a:xfrm>
            <a:off x="3768969" y="4386608"/>
            <a:ext cx="1148862" cy="646331"/>
          </a:xfrm>
          <a:prstGeom prst="rect">
            <a:avLst/>
          </a:prstGeom>
          <a:noFill/>
        </p:spPr>
        <p:txBody>
          <a:bodyPr wrap="square" rtlCol="0">
            <a:spAutoFit/>
          </a:bodyPr>
          <a:lstStyle/>
          <a:p>
            <a:r>
              <a:rPr lang="cs-CZ" dirty="0" smtClean="0">
                <a:solidFill>
                  <a:srgbClr val="FFFF00"/>
                </a:solidFill>
              </a:rPr>
              <a:t>smrk + kleč</a:t>
            </a:r>
            <a:endParaRPr lang="cs-CZ" dirty="0">
              <a:solidFill>
                <a:srgbClr val="FFFF00"/>
              </a:solidFill>
            </a:endParaRPr>
          </a:p>
        </p:txBody>
      </p:sp>
      <p:sp>
        <p:nvSpPr>
          <p:cNvPr id="10" name="TextovéPole 9"/>
          <p:cNvSpPr txBox="1"/>
          <p:nvPr/>
        </p:nvSpPr>
        <p:spPr>
          <a:xfrm>
            <a:off x="3786554" y="3716221"/>
            <a:ext cx="738554" cy="369332"/>
          </a:xfrm>
          <a:prstGeom prst="rect">
            <a:avLst/>
          </a:prstGeom>
          <a:noFill/>
        </p:spPr>
        <p:txBody>
          <a:bodyPr wrap="square" rtlCol="0">
            <a:spAutoFit/>
          </a:bodyPr>
          <a:lstStyle/>
          <a:p>
            <a:r>
              <a:rPr lang="cs-CZ" dirty="0" smtClean="0">
                <a:solidFill>
                  <a:srgbClr val="FFFF00"/>
                </a:solidFill>
              </a:rPr>
              <a:t>buk</a:t>
            </a:r>
            <a:endParaRPr lang="cs-CZ" dirty="0">
              <a:solidFill>
                <a:srgbClr val="FFFF00"/>
              </a:solidFill>
            </a:endParaRPr>
          </a:p>
        </p:txBody>
      </p:sp>
      <p:sp>
        <p:nvSpPr>
          <p:cNvPr id="11" name="TextovéPole 10"/>
          <p:cNvSpPr txBox="1"/>
          <p:nvPr/>
        </p:nvSpPr>
        <p:spPr>
          <a:xfrm>
            <a:off x="8074270" y="3879778"/>
            <a:ext cx="3188680" cy="369332"/>
          </a:xfrm>
          <a:prstGeom prst="rect">
            <a:avLst/>
          </a:prstGeom>
          <a:noFill/>
        </p:spPr>
        <p:txBody>
          <a:bodyPr wrap="square" rtlCol="0">
            <a:spAutoFit/>
          </a:bodyPr>
          <a:lstStyle/>
          <a:p>
            <a:r>
              <a:rPr lang="cs-CZ" i="1" dirty="0" smtClean="0"/>
              <a:t>Rozšíření tajgy kopíruje izotermy </a:t>
            </a:r>
            <a:endParaRPr lang="cs-CZ" i="1" dirty="0"/>
          </a:p>
        </p:txBody>
      </p:sp>
    </p:spTree>
    <p:extLst>
      <p:ext uri="{BB962C8B-B14F-4D97-AF65-F5344CB8AC3E}">
        <p14:creationId xmlns:p14="http://schemas.microsoft.com/office/powerpoint/2010/main" val="1092386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148142"/>
            <a:ext cx="6869723" cy="4247317"/>
          </a:xfrm>
          <a:prstGeom prst="rect">
            <a:avLst/>
          </a:prstGeom>
        </p:spPr>
        <p:txBody>
          <a:bodyPr wrap="square">
            <a:spAutoFit/>
          </a:bodyPr>
          <a:lstStyle/>
          <a:p>
            <a:r>
              <a:rPr lang="cs-CZ" b="1" dirty="0">
                <a:solidFill>
                  <a:srgbClr val="FF0000"/>
                </a:solidFill>
              </a:rPr>
              <a:t>TEPELNÁ BILANCE POROSTU</a:t>
            </a:r>
          </a:p>
          <a:p>
            <a:endParaRPr lang="cs-CZ" dirty="0"/>
          </a:p>
          <a:p>
            <a:r>
              <a:rPr lang="cs-CZ" dirty="0"/>
              <a:t>0,5 – 10% záření pohlceného porostem se využije na </a:t>
            </a:r>
            <a:r>
              <a:rPr lang="cs-CZ" dirty="0" smtClean="0"/>
              <a:t>fotosyntézu.</a:t>
            </a:r>
          </a:p>
          <a:p>
            <a:endParaRPr lang="cs-CZ" dirty="0"/>
          </a:p>
          <a:p>
            <a:r>
              <a:rPr lang="cs-CZ" dirty="0"/>
              <a:t>Zbytek se přemění na teplo. Rostliny se tepelné zátěže zbavují.</a:t>
            </a:r>
          </a:p>
          <a:p>
            <a:endParaRPr lang="cs-CZ" dirty="0" smtClean="0"/>
          </a:p>
          <a:p>
            <a:r>
              <a:rPr lang="cs-CZ" dirty="0" smtClean="0"/>
              <a:t>Část </a:t>
            </a:r>
            <a:r>
              <a:rPr lang="cs-CZ" dirty="0"/>
              <a:t>se ve formě tepelného infračerveného záření vydá do okolí, </a:t>
            </a:r>
            <a:r>
              <a:rPr lang="cs-CZ" dirty="0" smtClean="0"/>
              <a:t>část se spotřebuje </a:t>
            </a:r>
            <a:r>
              <a:rPr lang="cs-CZ" dirty="0"/>
              <a:t>ohříváním vzduchu v okolí </a:t>
            </a:r>
            <a:r>
              <a:rPr lang="cs-CZ" dirty="0" smtClean="0"/>
              <a:t>porostu, část </a:t>
            </a:r>
            <a:r>
              <a:rPr lang="cs-CZ" dirty="0"/>
              <a:t>se spotřebuje na výpar vody při </a:t>
            </a:r>
            <a:r>
              <a:rPr lang="cs-CZ" b="1" dirty="0">
                <a:solidFill>
                  <a:srgbClr val="FF0000"/>
                </a:solidFill>
              </a:rPr>
              <a:t>transpiraci</a:t>
            </a:r>
            <a:r>
              <a:rPr lang="cs-CZ" dirty="0">
                <a:solidFill>
                  <a:srgbClr val="FF0000"/>
                </a:solidFill>
              </a:rPr>
              <a:t> </a:t>
            </a:r>
            <a:r>
              <a:rPr lang="cs-CZ" dirty="0"/>
              <a:t>a při </a:t>
            </a:r>
            <a:r>
              <a:rPr lang="cs-CZ" b="1" dirty="0">
                <a:solidFill>
                  <a:srgbClr val="FF0000"/>
                </a:solidFill>
              </a:rPr>
              <a:t>evaporaci</a:t>
            </a:r>
            <a:r>
              <a:rPr lang="cs-CZ" dirty="0">
                <a:solidFill>
                  <a:srgbClr val="FF0000"/>
                </a:solidFill>
              </a:rPr>
              <a:t> </a:t>
            </a:r>
            <a:r>
              <a:rPr lang="cs-CZ" dirty="0"/>
              <a:t>(ostatní výpar vody, např. z mokrého povrchu po dešti</a:t>
            </a:r>
            <a:r>
              <a:rPr lang="cs-CZ" dirty="0" smtClean="0"/>
              <a:t>). transpirace </a:t>
            </a:r>
            <a:r>
              <a:rPr lang="cs-CZ" dirty="0"/>
              <a:t>+ evaporace = </a:t>
            </a:r>
            <a:r>
              <a:rPr lang="cs-CZ" b="1" dirty="0">
                <a:solidFill>
                  <a:srgbClr val="FF0000"/>
                </a:solidFill>
              </a:rPr>
              <a:t>evapotranspirace</a:t>
            </a:r>
            <a:r>
              <a:rPr lang="cs-CZ" dirty="0" smtClean="0"/>
              <a:t>. Tomuto spotřebovanému teplu se říká </a:t>
            </a:r>
            <a:r>
              <a:rPr lang="cs-CZ" b="1" dirty="0" smtClean="0">
                <a:solidFill>
                  <a:srgbClr val="FF0000"/>
                </a:solidFill>
              </a:rPr>
              <a:t>latentní teplo</a:t>
            </a:r>
            <a:r>
              <a:rPr lang="cs-CZ" dirty="0" smtClean="0"/>
              <a:t>.</a:t>
            </a:r>
            <a:endParaRPr lang="cs-CZ" dirty="0"/>
          </a:p>
          <a:p>
            <a:endParaRPr lang="cs-CZ" dirty="0"/>
          </a:p>
          <a:p>
            <a:r>
              <a:rPr lang="cs-CZ" b="1" dirty="0"/>
              <a:t>BOWENŮV POMĚR </a:t>
            </a:r>
            <a:r>
              <a:rPr lang="cs-CZ" dirty="0"/>
              <a:t>vyjadřuje relativní poměr mezi teplem předaným vzduchu </a:t>
            </a:r>
            <a:r>
              <a:rPr lang="cs-CZ" dirty="0" smtClean="0"/>
              <a:t>(</a:t>
            </a:r>
            <a:r>
              <a:rPr lang="cs-CZ" b="1" dirty="0" smtClean="0">
                <a:solidFill>
                  <a:srgbClr val="FF0000"/>
                </a:solidFill>
              </a:rPr>
              <a:t>pocitové teplo</a:t>
            </a:r>
            <a:r>
              <a:rPr lang="cs-CZ" dirty="0" smtClean="0"/>
              <a:t>) a </a:t>
            </a:r>
            <a:r>
              <a:rPr lang="cs-CZ" dirty="0"/>
              <a:t>energií, spotřebovanou na </a:t>
            </a:r>
            <a:r>
              <a:rPr lang="cs-CZ" dirty="0" smtClean="0"/>
              <a:t>výpar (</a:t>
            </a:r>
            <a:r>
              <a:rPr lang="cs-CZ" b="1" dirty="0" smtClean="0">
                <a:solidFill>
                  <a:srgbClr val="FF0000"/>
                </a:solidFill>
              </a:rPr>
              <a:t>latentní teplo</a:t>
            </a:r>
            <a:r>
              <a:rPr lang="cs-CZ" dirty="0" smtClean="0"/>
              <a:t>). </a:t>
            </a:r>
            <a:r>
              <a:rPr lang="cs-CZ" dirty="0" err="1"/>
              <a:t>Bowenův</a:t>
            </a:r>
            <a:r>
              <a:rPr lang="cs-CZ" dirty="0"/>
              <a:t> poměr </a:t>
            </a:r>
            <a:r>
              <a:rPr lang="cs-CZ" dirty="0" smtClean="0"/>
              <a:t>tedy stoupá </a:t>
            </a:r>
            <a:r>
              <a:rPr lang="cs-CZ" dirty="0"/>
              <a:t>s klesající evapotranspirací.</a:t>
            </a:r>
            <a:endParaRPr lang="cs-CZ" dirty="0"/>
          </a:p>
        </p:txBody>
      </p:sp>
      <p:pic>
        <p:nvPicPr>
          <p:cNvPr id="5122" name="Picture 2" descr="VÃ½sledek obrÃ¡zku pro evapotranspi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840" y="1266092"/>
            <a:ext cx="3387283" cy="514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91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3797" y="783161"/>
            <a:ext cx="10511772" cy="1200329"/>
          </a:xfrm>
          <a:prstGeom prst="rect">
            <a:avLst/>
          </a:prstGeom>
        </p:spPr>
        <p:txBody>
          <a:bodyPr wrap="square">
            <a:spAutoFit/>
          </a:bodyPr>
          <a:lstStyle/>
          <a:p>
            <a:endParaRPr lang="cs-CZ" dirty="0" smtClean="0"/>
          </a:p>
          <a:p>
            <a:r>
              <a:rPr lang="cs-CZ" dirty="0" smtClean="0"/>
              <a:t>Část tepla pohlceného porostem přechází do půdy. Jílovité půdy přitom vedou teplo do spodních vrstev, zatímco písčité půdy se přehřívají v povrchových vrstvách. Směrem do hlubších vrstev půdy se zmenšuje kolísání teploty. V hloubce 1 m neklesá u nás pod 0°C. Půda nezamrzá do hloubky ani pod sněhovou vrstvou.</a:t>
            </a:r>
            <a:endParaRPr lang="cs-CZ" dirty="0" smtClean="0"/>
          </a:p>
        </p:txBody>
      </p:sp>
      <p:pic>
        <p:nvPicPr>
          <p:cNvPr id="3" name="Obrázek 2"/>
          <p:cNvPicPr>
            <a:picLocks noChangeAspect="1"/>
          </p:cNvPicPr>
          <p:nvPr/>
        </p:nvPicPr>
        <p:blipFill>
          <a:blip r:embed="rId2"/>
          <a:stretch>
            <a:fillRect/>
          </a:stretch>
        </p:blipFill>
        <p:spPr>
          <a:xfrm>
            <a:off x="2368062" y="2878904"/>
            <a:ext cx="7136273" cy="3610954"/>
          </a:xfrm>
          <a:prstGeom prst="rect">
            <a:avLst/>
          </a:prstGeom>
        </p:spPr>
      </p:pic>
      <p:sp>
        <p:nvSpPr>
          <p:cNvPr id="4" name="TextovéPole 3"/>
          <p:cNvSpPr txBox="1"/>
          <p:nvPr/>
        </p:nvSpPr>
        <p:spPr>
          <a:xfrm>
            <a:off x="343797" y="2246531"/>
            <a:ext cx="2724539" cy="369332"/>
          </a:xfrm>
          <a:prstGeom prst="rect">
            <a:avLst/>
          </a:prstGeom>
          <a:noFill/>
        </p:spPr>
        <p:txBody>
          <a:bodyPr wrap="square" rtlCol="0">
            <a:spAutoFit/>
          </a:bodyPr>
          <a:lstStyle/>
          <a:p>
            <a:r>
              <a:rPr lang="cs-CZ" b="1" dirty="0" smtClean="0">
                <a:solidFill>
                  <a:srgbClr val="FF0000"/>
                </a:solidFill>
              </a:rPr>
              <a:t>Teplo a reliéf</a:t>
            </a:r>
            <a:endParaRPr lang="cs-CZ" b="1" dirty="0">
              <a:solidFill>
                <a:srgbClr val="FF0000"/>
              </a:solidFill>
            </a:endParaRPr>
          </a:p>
        </p:txBody>
      </p:sp>
      <p:sp>
        <p:nvSpPr>
          <p:cNvPr id="5" name="TextovéPole 4"/>
          <p:cNvSpPr txBox="1"/>
          <p:nvPr/>
        </p:nvSpPr>
        <p:spPr>
          <a:xfrm>
            <a:off x="383993" y="150788"/>
            <a:ext cx="2724539" cy="369332"/>
          </a:xfrm>
          <a:prstGeom prst="rect">
            <a:avLst/>
          </a:prstGeom>
          <a:noFill/>
        </p:spPr>
        <p:txBody>
          <a:bodyPr wrap="square" rtlCol="0">
            <a:spAutoFit/>
          </a:bodyPr>
          <a:lstStyle/>
          <a:p>
            <a:r>
              <a:rPr lang="cs-CZ" b="1" dirty="0" smtClean="0">
                <a:solidFill>
                  <a:srgbClr val="FF0000"/>
                </a:solidFill>
              </a:rPr>
              <a:t>Teplo a </a:t>
            </a:r>
            <a:r>
              <a:rPr lang="cs-CZ" b="1" dirty="0" smtClean="0">
                <a:solidFill>
                  <a:srgbClr val="FF0000"/>
                </a:solidFill>
              </a:rPr>
              <a:t>půda</a:t>
            </a:r>
            <a:endParaRPr lang="cs-CZ" b="1" dirty="0">
              <a:solidFill>
                <a:srgbClr val="FF0000"/>
              </a:solidFill>
            </a:endParaRPr>
          </a:p>
        </p:txBody>
      </p:sp>
    </p:spTree>
    <p:extLst>
      <p:ext uri="{BB962C8B-B14F-4D97-AF65-F5344CB8AC3E}">
        <p14:creationId xmlns:p14="http://schemas.microsoft.com/office/powerpoint/2010/main" val="1799728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3421" y="243999"/>
            <a:ext cx="6711102" cy="6555641"/>
          </a:xfrm>
          <a:prstGeom prst="rect">
            <a:avLst/>
          </a:prstGeom>
        </p:spPr>
        <p:txBody>
          <a:bodyPr wrap="square">
            <a:spAutoFit/>
          </a:bodyPr>
          <a:lstStyle/>
          <a:p>
            <a:r>
              <a:rPr lang="cs-CZ" sz="2400" b="1" dirty="0" smtClean="0">
                <a:solidFill>
                  <a:srgbClr val="FF0000"/>
                </a:solidFill>
              </a:rPr>
              <a:t>TEPLO A ŽIVOČICHOVÉ</a:t>
            </a:r>
          </a:p>
          <a:p>
            <a:endParaRPr lang="cs-CZ" dirty="0" smtClean="0"/>
          </a:p>
          <a:p>
            <a:r>
              <a:rPr lang="cs-CZ" dirty="0" smtClean="0"/>
              <a:t>	Živočichové uvolňují teplo při svalové činnosti a při rozkladu potravy. Liší se ve schopnosti termoregulace:</a:t>
            </a:r>
          </a:p>
          <a:p>
            <a:endParaRPr lang="cs-CZ" dirty="0" smtClean="0"/>
          </a:p>
          <a:p>
            <a:r>
              <a:rPr lang="cs-CZ" dirty="0" smtClean="0"/>
              <a:t>-	</a:t>
            </a:r>
            <a:r>
              <a:rPr lang="cs-CZ" b="1" dirty="0" smtClean="0">
                <a:solidFill>
                  <a:srgbClr val="FF0000"/>
                </a:solidFill>
              </a:rPr>
              <a:t>studenokrevní (</a:t>
            </a:r>
            <a:r>
              <a:rPr lang="cs-CZ" b="1" dirty="0" err="1" smtClean="0">
                <a:solidFill>
                  <a:srgbClr val="FF0000"/>
                </a:solidFill>
              </a:rPr>
              <a:t>poikilotermní</a:t>
            </a:r>
            <a:r>
              <a:rPr lang="cs-CZ" b="1" dirty="0" smtClean="0">
                <a:solidFill>
                  <a:srgbClr val="FF0000"/>
                </a:solidFill>
              </a:rPr>
              <a:t>) </a:t>
            </a:r>
          </a:p>
          <a:p>
            <a:r>
              <a:rPr lang="cs-CZ" dirty="0" smtClean="0"/>
              <a:t>mají nejvyšší diverzitu v tropech (stálá teplota)</a:t>
            </a:r>
          </a:p>
          <a:p>
            <a:endParaRPr lang="cs-CZ" dirty="0" smtClean="0"/>
          </a:p>
          <a:p>
            <a:r>
              <a:rPr lang="cs-CZ" dirty="0" smtClean="0"/>
              <a:t>-	</a:t>
            </a:r>
            <a:r>
              <a:rPr lang="cs-CZ" b="1" dirty="0" smtClean="0">
                <a:solidFill>
                  <a:srgbClr val="FF0000"/>
                </a:solidFill>
              </a:rPr>
              <a:t>teplokrevní (</a:t>
            </a:r>
            <a:r>
              <a:rPr lang="cs-CZ" b="1" dirty="0" err="1" smtClean="0">
                <a:solidFill>
                  <a:srgbClr val="FF0000"/>
                </a:solidFill>
              </a:rPr>
              <a:t>homoiotermní</a:t>
            </a:r>
            <a:r>
              <a:rPr lang="cs-CZ" b="1" dirty="0" smtClean="0">
                <a:solidFill>
                  <a:srgbClr val="FF0000"/>
                </a:solidFill>
              </a:rPr>
              <a:t>)</a:t>
            </a:r>
          </a:p>
          <a:p>
            <a:endParaRPr lang="cs-CZ" dirty="0" smtClean="0"/>
          </a:p>
          <a:p>
            <a:r>
              <a:rPr lang="cs-CZ" dirty="0" smtClean="0"/>
              <a:t>Zvláštní adaptací teplokrevných živočichů na chlad během zimy v mírném pásmu je </a:t>
            </a:r>
            <a:r>
              <a:rPr lang="cs-CZ" b="1" dirty="0" smtClean="0">
                <a:solidFill>
                  <a:srgbClr val="FF0000"/>
                </a:solidFill>
              </a:rPr>
              <a:t>hibernace</a:t>
            </a:r>
            <a:r>
              <a:rPr lang="cs-CZ" dirty="0" smtClean="0">
                <a:solidFill>
                  <a:srgbClr val="FF0000"/>
                </a:solidFill>
              </a:rPr>
              <a:t> </a:t>
            </a:r>
            <a:r>
              <a:rPr lang="cs-CZ" dirty="0" smtClean="0"/>
              <a:t>(zimní spánek). Životní funkce jsou sníženy na minimum, tělesná teplota snížena. Souhra nervové a humorální soustavy a činnosti tkání. Fyziologicky shodná je </a:t>
            </a:r>
            <a:r>
              <a:rPr lang="cs-CZ" b="1" dirty="0" smtClean="0">
                <a:solidFill>
                  <a:srgbClr val="FF0000"/>
                </a:solidFill>
              </a:rPr>
              <a:t>estivace</a:t>
            </a:r>
            <a:r>
              <a:rPr lang="cs-CZ" dirty="0" smtClean="0">
                <a:solidFill>
                  <a:srgbClr val="FF0000"/>
                </a:solidFill>
              </a:rPr>
              <a:t> </a:t>
            </a:r>
            <a:r>
              <a:rPr lang="cs-CZ" dirty="0" smtClean="0"/>
              <a:t>(letní spánek), do kterého upadají živočichové vlivem vysoké teploty a sucha.</a:t>
            </a:r>
          </a:p>
          <a:p>
            <a:endParaRPr lang="cs-CZ" dirty="0" smtClean="0"/>
          </a:p>
          <a:p>
            <a:r>
              <a:rPr lang="cs-CZ" b="1" dirty="0" smtClean="0"/>
              <a:t>Nepravý zimní spánek </a:t>
            </a:r>
            <a:r>
              <a:rPr lang="cs-CZ" dirty="0" smtClean="0"/>
              <a:t>– medvěd, jezevec. Nesnižují tělesnou teplotu.</a:t>
            </a:r>
          </a:p>
          <a:p>
            <a:endParaRPr lang="cs-CZ" dirty="0" smtClean="0"/>
          </a:p>
          <a:p>
            <a:r>
              <a:rPr lang="cs-CZ" dirty="0" smtClean="0"/>
              <a:t>Adaptace k vysoké teplotě</a:t>
            </a:r>
          </a:p>
          <a:p>
            <a:r>
              <a:rPr lang="cs-CZ" dirty="0" smtClean="0"/>
              <a:t>	Teplota nad </a:t>
            </a:r>
            <a:r>
              <a:rPr lang="cs-CZ" dirty="0" smtClean="0"/>
              <a:t>45°C </a:t>
            </a:r>
            <a:r>
              <a:rPr lang="cs-CZ" dirty="0" smtClean="0"/>
              <a:t>je letální. </a:t>
            </a:r>
            <a:endParaRPr lang="cs-CZ" dirty="0" smtClean="0"/>
          </a:p>
          <a:p>
            <a:endParaRPr lang="cs-CZ" dirty="0"/>
          </a:p>
          <a:p>
            <a:r>
              <a:rPr lang="cs-CZ" b="1" dirty="0" smtClean="0"/>
              <a:t>Adaptace </a:t>
            </a:r>
            <a:r>
              <a:rPr lang="cs-CZ" b="1" dirty="0" smtClean="0"/>
              <a:t>k vysokým teplotám: </a:t>
            </a:r>
            <a:r>
              <a:rPr lang="cs-CZ" dirty="0" smtClean="0"/>
              <a:t>barva, tělní pokryvy, aktivita v noci.</a:t>
            </a:r>
            <a:endParaRPr lang="cs-CZ" dirty="0"/>
          </a:p>
        </p:txBody>
      </p:sp>
      <p:pic>
        <p:nvPicPr>
          <p:cNvPr id="3" name="Obrázek 2"/>
          <p:cNvPicPr>
            <a:picLocks noChangeAspect="1"/>
          </p:cNvPicPr>
          <p:nvPr/>
        </p:nvPicPr>
        <p:blipFill>
          <a:blip r:embed="rId2"/>
          <a:stretch>
            <a:fillRect/>
          </a:stretch>
        </p:blipFill>
        <p:spPr>
          <a:xfrm>
            <a:off x="7653240" y="497729"/>
            <a:ext cx="3752850" cy="3343275"/>
          </a:xfrm>
          <a:prstGeom prst="rect">
            <a:avLst/>
          </a:prstGeom>
        </p:spPr>
      </p:pic>
      <p:pic>
        <p:nvPicPr>
          <p:cNvPr id="4" name="Obrázek 3"/>
          <p:cNvPicPr>
            <a:picLocks noChangeAspect="1"/>
          </p:cNvPicPr>
          <p:nvPr/>
        </p:nvPicPr>
        <p:blipFill rotWithShape="1">
          <a:blip r:embed="rId3"/>
          <a:srcRect l="25480" t="23945" r="16613" b="7755"/>
          <a:stretch/>
        </p:blipFill>
        <p:spPr>
          <a:xfrm>
            <a:off x="8237797" y="4077477"/>
            <a:ext cx="3014922" cy="2509935"/>
          </a:xfrm>
          <a:prstGeom prst="rect">
            <a:avLst/>
          </a:prstGeom>
        </p:spPr>
      </p:pic>
      <p:sp>
        <p:nvSpPr>
          <p:cNvPr id="6" name="Obdélník 5"/>
          <p:cNvSpPr/>
          <p:nvPr/>
        </p:nvSpPr>
        <p:spPr>
          <a:xfrm>
            <a:off x="9621509" y="6488668"/>
            <a:ext cx="2230226" cy="369332"/>
          </a:xfrm>
          <a:prstGeom prst="rect">
            <a:avLst/>
          </a:prstGeom>
        </p:spPr>
        <p:txBody>
          <a:bodyPr wrap="none">
            <a:spAutoFit/>
          </a:bodyPr>
          <a:lstStyle/>
          <a:p>
            <a:r>
              <a:rPr lang="cs-CZ" dirty="0" smtClean="0"/>
              <a:t>www.animalsake.com</a:t>
            </a:r>
            <a:endParaRPr lang="cs-CZ" dirty="0"/>
          </a:p>
        </p:txBody>
      </p:sp>
    </p:spTree>
    <p:extLst>
      <p:ext uri="{BB962C8B-B14F-4D97-AF65-F5344CB8AC3E}">
        <p14:creationId xmlns:p14="http://schemas.microsoft.com/office/powerpoint/2010/main" val="1709780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37509"/>
            <a:ext cx="6524970" cy="5416868"/>
          </a:xfrm>
          <a:prstGeom prst="rect">
            <a:avLst/>
          </a:prstGeom>
        </p:spPr>
        <p:txBody>
          <a:bodyPr wrap="square">
            <a:spAutoFit/>
          </a:bodyPr>
          <a:lstStyle/>
          <a:p>
            <a:r>
              <a:rPr lang="cs-CZ" sz="2000" b="1" dirty="0" smtClean="0">
                <a:solidFill>
                  <a:srgbClr val="FF0000"/>
                </a:solidFill>
              </a:rPr>
              <a:t>Vztah tělesných znaků teplokrevných </a:t>
            </a:r>
            <a:r>
              <a:rPr lang="cs-CZ" sz="2000" b="1" dirty="0" smtClean="0">
                <a:solidFill>
                  <a:srgbClr val="FF0000"/>
                </a:solidFill>
              </a:rPr>
              <a:t>živočichů </a:t>
            </a:r>
            <a:r>
              <a:rPr lang="cs-CZ" sz="2000" b="1" dirty="0" smtClean="0">
                <a:solidFill>
                  <a:srgbClr val="FF0000"/>
                </a:solidFill>
              </a:rPr>
              <a:t>k teplotě prostředí</a:t>
            </a:r>
          </a:p>
          <a:p>
            <a:endParaRPr lang="cs-CZ" dirty="0" smtClean="0"/>
          </a:p>
          <a:p>
            <a:r>
              <a:rPr lang="cs-CZ" b="1" dirty="0" smtClean="0">
                <a:solidFill>
                  <a:srgbClr val="00B050"/>
                </a:solidFill>
              </a:rPr>
              <a:t>Bergmannovo pravidlo</a:t>
            </a:r>
            <a:r>
              <a:rPr lang="cs-CZ" dirty="0" smtClean="0"/>
              <a:t>. Živočichové v chladnějších oblastech jsou větší a hmotnější než příbuzné druhy v teplejších oblastech.</a:t>
            </a:r>
          </a:p>
          <a:p>
            <a:endParaRPr lang="cs-CZ" dirty="0" smtClean="0"/>
          </a:p>
          <a:p>
            <a:endParaRPr lang="cs-CZ" dirty="0" smtClean="0"/>
          </a:p>
          <a:p>
            <a:endParaRPr lang="cs-CZ" dirty="0"/>
          </a:p>
          <a:p>
            <a:endParaRPr lang="cs-CZ" dirty="0" smtClean="0"/>
          </a:p>
          <a:p>
            <a:endParaRPr lang="cs-CZ" b="1" dirty="0">
              <a:solidFill>
                <a:srgbClr val="00B050"/>
              </a:solidFill>
            </a:endParaRPr>
          </a:p>
          <a:p>
            <a:r>
              <a:rPr lang="cs-CZ" b="1" dirty="0" smtClean="0">
                <a:solidFill>
                  <a:srgbClr val="00B050"/>
                </a:solidFill>
              </a:rPr>
              <a:t>Allenovo </a:t>
            </a:r>
            <a:r>
              <a:rPr lang="cs-CZ" b="1" dirty="0" smtClean="0">
                <a:solidFill>
                  <a:srgbClr val="00B050"/>
                </a:solidFill>
              </a:rPr>
              <a:t>pravidlo. </a:t>
            </a:r>
            <a:r>
              <a:rPr lang="cs-CZ" dirty="0" smtClean="0"/>
              <a:t>V chladnějších oblastech mají živočichové kratší uši, zobáky, ocasy a končetiny.</a:t>
            </a:r>
          </a:p>
          <a:p>
            <a:endParaRPr lang="cs-CZ" dirty="0" smtClean="0"/>
          </a:p>
          <a:p>
            <a:endParaRPr lang="cs-CZ" dirty="0" smtClean="0"/>
          </a:p>
          <a:p>
            <a:endParaRPr lang="cs-CZ" dirty="0"/>
          </a:p>
          <a:p>
            <a:endParaRPr lang="cs-CZ" dirty="0" smtClean="0"/>
          </a:p>
          <a:p>
            <a:endParaRPr lang="cs-CZ" dirty="0"/>
          </a:p>
          <a:p>
            <a:r>
              <a:rPr lang="cs-CZ" b="1" dirty="0" err="1" smtClean="0">
                <a:solidFill>
                  <a:srgbClr val="00B050"/>
                </a:solidFill>
              </a:rPr>
              <a:t>Glogerovo</a:t>
            </a:r>
            <a:r>
              <a:rPr lang="cs-CZ" b="1" dirty="0" smtClean="0">
                <a:solidFill>
                  <a:srgbClr val="00B050"/>
                </a:solidFill>
              </a:rPr>
              <a:t> </a:t>
            </a:r>
            <a:r>
              <a:rPr lang="cs-CZ" b="1" dirty="0" smtClean="0">
                <a:solidFill>
                  <a:srgbClr val="00B050"/>
                </a:solidFill>
              </a:rPr>
              <a:t>pravidlo</a:t>
            </a:r>
            <a:r>
              <a:rPr lang="cs-CZ" dirty="0" smtClean="0"/>
              <a:t>. V teplejších a </a:t>
            </a:r>
            <a:r>
              <a:rPr lang="cs-CZ" dirty="0" smtClean="0"/>
              <a:t>vlhčích </a:t>
            </a:r>
            <a:r>
              <a:rPr lang="cs-CZ" dirty="0" smtClean="0"/>
              <a:t>oblastech jsou někteří teplokrevní živočichové tmavší než příbuzné formy.</a:t>
            </a:r>
            <a:endParaRPr lang="cs-CZ" dirty="0"/>
          </a:p>
        </p:txBody>
      </p:sp>
      <p:pic>
        <p:nvPicPr>
          <p:cNvPr id="4" name="Obrázek 3"/>
          <p:cNvPicPr>
            <a:picLocks noChangeAspect="1"/>
          </p:cNvPicPr>
          <p:nvPr/>
        </p:nvPicPr>
        <p:blipFill>
          <a:blip r:embed="rId2"/>
          <a:stretch>
            <a:fillRect/>
          </a:stretch>
        </p:blipFill>
        <p:spPr>
          <a:xfrm>
            <a:off x="6892958" y="446261"/>
            <a:ext cx="3224057" cy="2322137"/>
          </a:xfrm>
          <a:prstGeom prst="rect">
            <a:avLst/>
          </a:prstGeom>
        </p:spPr>
      </p:pic>
      <p:sp>
        <p:nvSpPr>
          <p:cNvPr id="5" name="Obdélník 4"/>
          <p:cNvSpPr/>
          <p:nvPr/>
        </p:nvSpPr>
        <p:spPr>
          <a:xfrm>
            <a:off x="10267383" y="2251064"/>
            <a:ext cx="1191416" cy="307777"/>
          </a:xfrm>
          <a:prstGeom prst="rect">
            <a:avLst/>
          </a:prstGeom>
        </p:spPr>
        <p:txBody>
          <a:bodyPr wrap="none">
            <a:spAutoFit/>
          </a:bodyPr>
          <a:lstStyle/>
          <a:p>
            <a:r>
              <a:rPr lang="cs-CZ" sz="1400" dirty="0" smtClean="0"/>
              <a:t>Loftwork.com</a:t>
            </a:r>
            <a:endParaRPr lang="cs-CZ" sz="1400" dirty="0"/>
          </a:p>
        </p:txBody>
      </p:sp>
      <p:pic>
        <p:nvPicPr>
          <p:cNvPr id="6" name="Obrázek 5"/>
          <p:cNvPicPr>
            <a:picLocks noChangeAspect="1"/>
          </p:cNvPicPr>
          <p:nvPr/>
        </p:nvPicPr>
        <p:blipFill>
          <a:blip r:embed="rId3"/>
          <a:stretch>
            <a:fillRect/>
          </a:stretch>
        </p:blipFill>
        <p:spPr>
          <a:xfrm>
            <a:off x="6751119" y="3111425"/>
            <a:ext cx="3977628" cy="1596159"/>
          </a:xfrm>
          <a:prstGeom prst="rect">
            <a:avLst/>
          </a:prstGeom>
        </p:spPr>
      </p:pic>
      <p:sp>
        <p:nvSpPr>
          <p:cNvPr id="7" name="Obdélník 6"/>
          <p:cNvSpPr/>
          <p:nvPr/>
        </p:nvSpPr>
        <p:spPr>
          <a:xfrm>
            <a:off x="10954896" y="3601727"/>
            <a:ext cx="1141338" cy="307777"/>
          </a:xfrm>
          <a:prstGeom prst="rect">
            <a:avLst/>
          </a:prstGeom>
        </p:spPr>
        <p:txBody>
          <a:bodyPr wrap="none">
            <a:spAutoFit/>
          </a:bodyPr>
          <a:lstStyle/>
          <a:p>
            <a:r>
              <a:rPr lang="cs-CZ" sz="1400" dirty="0" smtClean="0"/>
              <a:t>www.mun.ca</a:t>
            </a:r>
            <a:endParaRPr lang="cs-CZ" sz="1400" dirty="0"/>
          </a:p>
        </p:txBody>
      </p:sp>
      <p:pic>
        <p:nvPicPr>
          <p:cNvPr id="8" name="Obrázek 7"/>
          <p:cNvPicPr>
            <a:picLocks noChangeAspect="1"/>
          </p:cNvPicPr>
          <p:nvPr/>
        </p:nvPicPr>
        <p:blipFill>
          <a:blip r:embed="rId4"/>
          <a:stretch>
            <a:fillRect/>
          </a:stretch>
        </p:blipFill>
        <p:spPr>
          <a:xfrm>
            <a:off x="6770035" y="4955747"/>
            <a:ext cx="2186396" cy="1654373"/>
          </a:xfrm>
          <a:prstGeom prst="rect">
            <a:avLst/>
          </a:prstGeom>
        </p:spPr>
      </p:pic>
      <p:sp>
        <p:nvSpPr>
          <p:cNvPr id="9" name="Obdélník 8"/>
          <p:cNvSpPr/>
          <p:nvPr/>
        </p:nvSpPr>
        <p:spPr>
          <a:xfrm>
            <a:off x="8956431" y="6333121"/>
            <a:ext cx="1863715" cy="276999"/>
          </a:xfrm>
          <a:prstGeom prst="rect">
            <a:avLst/>
          </a:prstGeom>
        </p:spPr>
        <p:txBody>
          <a:bodyPr wrap="none">
            <a:spAutoFit/>
          </a:bodyPr>
          <a:lstStyle/>
          <a:p>
            <a:r>
              <a:rPr lang="cs-CZ" sz="1200" dirty="0" smtClean="0"/>
              <a:t>www.biologyexams4u.com</a:t>
            </a:r>
            <a:endParaRPr lang="cs-CZ" sz="1200" dirty="0"/>
          </a:p>
        </p:txBody>
      </p:sp>
      <p:sp>
        <p:nvSpPr>
          <p:cNvPr id="10" name="TextovéPole 9"/>
          <p:cNvSpPr txBox="1"/>
          <p:nvPr/>
        </p:nvSpPr>
        <p:spPr>
          <a:xfrm>
            <a:off x="8956431" y="5260168"/>
            <a:ext cx="2096279" cy="584775"/>
          </a:xfrm>
          <a:prstGeom prst="rect">
            <a:avLst/>
          </a:prstGeom>
          <a:noFill/>
        </p:spPr>
        <p:txBody>
          <a:bodyPr wrap="square" rtlCol="0">
            <a:spAutoFit/>
          </a:bodyPr>
          <a:lstStyle/>
          <a:p>
            <a:r>
              <a:rPr lang="cs-CZ" sz="1600" i="1" dirty="0" err="1" smtClean="0"/>
              <a:t>Strnadec</a:t>
            </a:r>
            <a:r>
              <a:rPr lang="cs-CZ" sz="1600" i="1" dirty="0" smtClean="0"/>
              <a:t> zpěvný</a:t>
            </a:r>
          </a:p>
          <a:p>
            <a:r>
              <a:rPr lang="cs-CZ" sz="1600" i="1" dirty="0" err="1" smtClean="0"/>
              <a:t>Melospiza</a:t>
            </a:r>
            <a:r>
              <a:rPr lang="cs-CZ" sz="1600" i="1" dirty="0" smtClean="0"/>
              <a:t> </a:t>
            </a:r>
            <a:r>
              <a:rPr lang="cs-CZ" sz="1600" i="1" dirty="0" err="1" smtClean="0"/>
              <a:t>melodia</a:t>
            </a:r>
            <a:endParaRPr lang="cs-CZ" sz="1600" i="1" dirty="0"/>
          </a:p>
        </p:txBody>
      </p:sp>
    </p:spTree>
    <p:extLst>
      <p:ext uri="{BB962C8B-B14F-4D97-AF65-F5344CB8AC3E}">
        <p14:creationId xmlns:p14="http://schemas.microsoft.com/office/powerpoint/2010/main" val="1551843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4077" y="111224"/>
            <a:ext cx="6096000" cy="4278094"/>
          </a:xfrm>
          <a:prstGeom prst="rect">
            <a:avLst/>
          </a:prstGeom>
        </p:spPr>
        <p:txBody>
          <a:bodyPr>
            <a:spAutoFit/>
          </a:bodyPr>
          <a:lstStyle/>
          <a:p>
            <a:r>
              <a:rPr lang="cs-CZ" sz="2000" b="1" dirty="0" smtClean="0">
                <a:solidFill>
                  <a:srgbClr val="FF0000"/>
                </a:solidFill>
              </a:rPr>
              <a:t>Teplota a </a:t>
            </a:r>
            <a:r>
              <a:rPr lang="cs-CZ" sz="2000" b="1" dirty="0" err="1" smtClean="0">
                <a:solidFill>
                  <a:srgbClr val="FF0000"/>
                </a:solidFill>
              </a:rPr>
              <a:t>poikilotermové</a:t>
            </a:r>
            <a:endParaRPr lang="cs-CZ" sz="2000" b="1" dirty="0" smtClean="0">
              <a:solidFill>
                <a:srgbClr val="FF0000"/>
              </a:solidFill>
            </a:endParaRPr>
          </a:p>
          <a:p>
            <a:r>
              <a:rPr lang="cs-CZ" dirty="0" smtClean="0"/>
              <a:t>	</a:t>
            </a:r>
            <a:endParaRPr lang="cs-CZ" dirty="0" smtClean="0"/>
          </a:p>
          <a:p>
            <a:endParaRPr lang="cs-CZ" dirty="0"/>
          </a:p>
          <a:p>
            <a:r>
              <a:rPr lang="cs-CZ" dirty="0" smtClean="0"/>
              <a:t>Teplota </a:t>
            </a:r>
            <a:r>
              <a:rPr lang="cs-CZ" dirty="0" smtClean="0"/>
              <a:t>ovlivňuje u studenokrevných živočichů</a:t>
            </a:r>
            <a:r>
              <a:rPr lang="cs-CZ" dirty="0" smtClean="0"/>
              <a:t>:</a:t>
            </a:r>
          </a:p>
          <a:p>
            <a:endParaRPr lang="cs-CZ" dirty="0" smtClean="0"/>
          </a:p>
          <a:p>
            <a:endParaRPr lang="cs-CZ" dirty="0" smtClean="0"/>
          </a:p>
          <a:p>
            <a:pPr marL="285750" indent="-285750">
              <a:buFontTx/>
              <a:buChar char="-"/>
            </a:pPr>
            <a:r>
              <a:rPr lang="cs-CZ" dirty="0" smtClean="0"/>
              <a:t>aktivitu</a:t>
            </a:r>
          </a:p>
          <a:p>
            <a:pPr marL="285750" indent="-285750">
              <a:buFontTx/>
              <a:buChar char="-"/>
            </a:pPr>
            <a:r>
              <a:rPr lang="cs-CZ" dirty="0" smtClean="0"/>
              <a:t>vývoj </a:t>
            </a:r>
            <a:r>
              <a:rPr lang="cs-CZ" dirty="0" smtClean="0"/>
              <a:t>a </a:t>
            </a:r>
            <a:r>
              <a:rPr lang="cs-CZ" dirty="0" smtClean="0"/>
              <a:t>počet</a:t>
            </a:r>
          </a:p>
          <a:p>
            <a:pPr marL="285750" indent="-285750">
              <a:buFontTx/>
              <a:buChar char="-"/>
            </a:pPr>
            <a:r>
              <a:rPr lang="cs-CZ" dirty="0" smtClean="0"/>
              <a:t>rozmnožování</a:t>
            </a:r>
            <a:endParaRPr lang="cs-CZ" dirty="0" smtClean="0"/>
          </a:p>
          <a:p>
            <a:endParaRPr lang="cs-CZ" dirty="0" smtClean="0"/>
          </a:p>
          <a:p>
            <a:endParaRPr lang="cs-CZ" dirty="0" smtClean="0"/>
          </a:p>
          <a:p>
            <a:r>
              <a:rPr lang="cs-CZ" b="1" dirty="0" smtClean="0">
                <a:solidFill>
                  <a:srgbClr val="0070C0"/>
                </a:solidFill>
              </a:rPr>
              <a:t>Suma efektivních teplot </a:t>
            </a:r>
            <a:r>
              <a:rPr lang="cs-CZ" b="1" dirty="0" smtClean="0">
                <a:solidFill>
                  <a:srgbClr val="0070C0"/>
                </a:solidFill>
              </a:rPr>
              <a:t>= </a:t>
            </a:r>
            <a:r>
              <a:rPr lang="cs-CZ" b="1" dirty="0" smtClean="0">
                <a:solidFill>
                  <a:srgbClr val="0070C0"/>
                </a:solidFill>
              </a:rPr>
              <a:t>denní stupně</a:t>
            </a:r>
            <a:r>
              <a:rPr lang="cs-CZ" dirty="0" smtClean="0"/>
              <a:t>. Vývoj, výskyt nebo </a:t>
            </a:r>
            <a:r>
              <a:rPr lang="cs-CZ" dirty="0" smtClean="0"/>
              <a:t>početnost studenokrevného živočicha </a:t>
            </a:r>
            <a:r>
              <a:rPr lang="cs-CZ" dirty="0" smtClean="0"/>
              <a:t>souvisí s určitým počtem denních stupňů</a:t>
            </a:r>
            <a:r>
              <a:rPr lang="cs-CZ" dirty="0" smtClean="0"/>
              <a:t>. Jde o součet průměrných denních teplot. Např</a:t>
            </a:r>
            <a:r>
              <a:rPr lang="cs-CZ" dirty="0" smtClean="0"/>
              <a:t>. 60 denních stupňů se může sečíst za různý počet dnů.</a:t>
            </a:r>
            <a:endParaRPr lang="cs-CZ" dirty="0"/>
          </a:p>
        </p:txBody>
      </p:sp>
      <p:pic>
        <p:nvPicPr>
          <p:cNvPr id="3" name="Obrázek 2"/>
          <p:cNvPicPr>
            <a:picLocks noChangeAspect="1"/>
          </p:cNvPicPr>
          <p:nvPr/>
        </p:nvPicPr>
        <p:blipFill>
          <a:blip r:embed="rId2"/>
          <a:stretch>
            <a:fillRect/>
          </a:stretch>
        </p:blipFill>
        <p:spPr>
          <a:xfrm>
            <a:off x="8856322" y="0"/>
            <a:ext cx="3335677" cy="2602523"/>
          </a:xfrm>
          <a:prstGeom prst="rect">
            <a:avLst/>
          </a:prstGeom>
        </p:spPr>
      </p:pic>
      <p:sp>
        <p:nvSpPr>
          <p:cNvPr id="4" name="Obdélník 3"/>
          <p:cNvSpPr/>
          <p:nvPr/>
        </p:nvSpPr>
        <p:spPr>
          <a:xfrm>
            <a:off x="8856322" y="2233191"/>
            <a:ext cx="1762021" cy="276999"/>
          </a:xfrm>
          <a:prstGeom prst="rect">
            <a:avLst/>
          </a:prstGeom>
        </p:spPr>
        <p:txBody>
          <a:bodyPr wrap="none">
            <a:spAutoFit/>
          </a:bodyPr>
          <a:lstStyle/>
          <a:p>
            <a:r>
              <a:rPr lang="cs-CZ" sz="1200" dirty="0" smtClean="0"/>
              <a:t>http://www.chovzvirat.cz</a:t>
            </a:r>
            <a:endParaRPr lang="cs-CZ" sz="1200" dirty="0"/>
          </a:p>
        </p:txBody>
      </p:sp>
      <p:pic>
        <p:nvPicPr>
          <p:cNvPr id="5" name="Obrázek 4"/>
          <p:cNvPicPr>
            <a:picLocks noChangeAspect="1"/>
          </p:cNvPicPr>
          <p:nvPr/>
        </p:nvPicPr>
        <p:blipFill>
          <a:blip r:embed="rId3"/>
          <a:stretch>
            <a:fillRect/>
          </a:stretch>
        </p:blipFill>
        <p:spPr>
          <a:xfrm>
            <a:off x="7127631" y="2803123"/>
            <a:ext cx="4736123" cy="3854851"/>
          </a:xfrm>
          <a:prstGeom prst="rect">
            <a:avLst/>
          </a:prstGeom>
        </p:spPr>
      </p:pic>
      <p:sp>
        <p:nvSpPr>
          <p:cNvPr id="6" name="Obdélník 5"/>
          <p:cNvSpPr/>
          <p:nvPr/>
        </p:nvSpPr>
        <p:spPr>
          <a:xfrm>
            <a:off x="4033258" y="6350197"/>
            <a:ext cx="3094373" cy="307777"/>
          </a:xfrm>
          <a:prstGeom prst="rect">
            <a:avLst/>
          </a:prstGeom>
        </p:spPr>
        <p:txBody>
          <a:bodyPr wrap="none">
            <a:spAutoFit/>
          </a:bodyPr>
          <a:lstStyle/>
          <a:p>
            <a:r>
              <a:rPr lang="cs-CZ" sz="1400" dirty="0" err="1"/>
              <a:t>Vitáček</a:t>
            </a:r>
            <a:r>
              <a:rPr lang="cs-CZ" sz="1400" dirty="0"/>
              <a:t> &amp; </a:t>
            </a:r>
            <a:r>
              <a:rPr lang="cs-CZ" sz="1400" dirty="0" err="1"/>
              <a:t>Janšta</a:t>
            </a:r>
            <a:r>
              <a:rPr lang="cs-CZ" sz="1400" dirty="0"/>
              <a:t>, Živa 2/2016, </a:t>
            </a:r>
            <a:r>
              <a:rPr lang="cs-CZ" sz="1400" dirty="0" err="1"/>
              <a:t>str</a:t>
            </a:r>
            <a:r>
              <a:rPr lang="cs-CZ" sz="1400" dirty="0"/>
              <a:t> 84-86 </a:t>
            </a:r>
          </a:p>
        </p:txBody>
      </p:sp>
    </p:spTree>
    <p:extLst>
      <p:ext uri="{BB962C8B-B14F-4D97-AF65-F5344CB8AC3E}">
        <p14:creationId xmlns:p14="http://schemas.microsoft.com/office/powerpoint/2010/main" val="32871044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8147" y="140476"/>
            <a:ext cx="11741020" cy="3016210"/>
          </a:xfrm>
          <a:prstGeom prst="rect">
            <a:avLst/>
          </a:prstGeom>
        </p:spPr>
        <p:txBody>
          <a:bodyPr wrap="square">
            <a:spAutoFit/>
          </a:bodyPr>
          <a:lstStyle/>
          <a:p>
            <a:r>
              <a:rPr lang="cs-CZ" sz="2800" b="1" dirty="0" smtClean="0">
                <a:solidFill>
                  <a:srgbClr val="FF0000"/>
                </a:solidFill>
              </a:rPr>
              <a:t>Změny teploty v poslední době ledové a v Holocénu</a:t>
            </a:r>
          </a:p>
          <a:p>
            <a:endParaRPr lang="cs-CZ" dirty="0" smtClean="0"/>
          </a:p>
          <a:p>
            <a:r>
              <a:rPr lang="cs-CZ" dirty="0" smtClean="0"/>
              <a:t>Zjišťují se na základě nepřímých důkazů (koncentrace izotopů v ledovcích, analýza zbytků rostlin a živočichů v sedimentech apod.). Změny teploty a vlhkosti klimatu během čtvrtohor jsou velké a zásadním způsobem ovlivňují </a:t>
            </a:r>
            <a:r>
              <a:rPr lang="cs-CZ" b="1" dirty="0" smtClean="0"/>
              <a:t>současné</a:t>
            </a:r>
            <a:r>
              <a:rPr lang="cs-CZ" dirty="0" smtClean="0"/>
              <a:t> rozšíření </a:t>
            </a:r>
            <a:r>
              <a:rPr lang="cs-CZ" dirty="0" smtClean="0"/>
              <a:t>druhů na Zemi.</a:t>
            </a:r>
          </a:p>
          <a:p>
            <a:r>
              <a:rPr lang="cs-CZ" b="1" dirty="0" smtClean="0">
                <a:solidFill>
                  <a:srgbClr val="FF0000"/>
                </a:solidFill>
              </a:rPr>
              <a:t>Čtvrtohory</a:t>
            </a:r>
            <a:r>
              <a:rPr lang="cs-CZ" dirty="0" smtClean="0">
                <a:solidFill>
                  <a:srgbClr val="FF0000"/>
                </a:solidFill>
              </a:rPr>
              <a:t> </a:t>
            </a:r>
            <a:r>
              <a:rPr lang="cs-CZ" dirty="0" smtClean="0"/>
              <a:t>– vyznačují se střídáním dlouhých dob ledových (</a:t>
            </a:r>
            <a:r>
              <a:rPr lang="cs-CZ" b="1" dirty="0" smtClean="0">
                <a:solidFill>
                  <a:srgbClr val="FF0000"/>
                </a:solidFill>
              </a:rPr>
              <a:t>glaciálů</a:t>
            </a:r>
            <a:r>
              <a:rPr lang="cs-CZ" dirty="0" smtClean="0"/>
              <a:t>) a spíše kratších dob meziledových (</a:t>
            </a:r>
            <a:r>
              <a:rPr lang="cs-CZ" b="1" dirty="0" smtClean="0">
                <a:solidFill>
                  <a:srgbClr val="FF0000"/>
                </a:solidFill>
              </a:rPr>
              <a:t>interglaciálů</a:t>
            </a:r>
            <a:r>
              <a:rPr lang="cs-CZ" dirty="0" smtClean="0"/>
              <a:t>), poslední interglaciál, ve kterém žijeme, se nazývá </a:t>
            </a:r>
            <a:r>
              <a:rPr lang="cs-CZ" b="1" dirty="0" smtClean="0">
                <a:solidFill>
                  <a:srgbClr val="FF0000"/>
                </a:solidFill>
              </a:rPr>
              <a:t>holocén</a:t>
            </a:r>
            <a:r>
              <a:rPr lang="cs-CZ" dirty="0" smtClean="0"/>
              <a:t>. Na obrázku si povšimněte konce předchozího interglaciálu vpravo, rozkolísané klima s teplotními </a:t>
            </a:r>
            <a:r>
              <a:rPr lang="cs-CZ" dirty="0" err="1" smtClean="0"/>
              <a:t>nárusty</a:t>
            </a:r>
            <a:r>
              <a:rPr lang="cs-CZ" dirty="0" smtClean="0"/>
              <a:t> během glaciálu a vlevo, po prudkém nárůstu asi před 10.000 lety, vývoj v holocénu. V době ledové u nás převládala sprašová step, </a:t>
            </a:r>
            <a:r>
              <a:rPr lang="cs-CZ" dirty="0" err="1" smtClean="0"/>
              <a:t>stepotundra</a:t>
            </a:r>
            <a:r>
              <a:rPr lang="cs-CZ" dirty="0" smtClean="0"/>
              <a:t> a tajga s borovicí a v Karpatech s modřínem.</a:t>
            </a:r>
          </a:p>
          <a:p>
            <a:endParaRPr lang="cs-CZ" dirty="0"/>
          </a:p>
        </p:txBody>
      </p:sp>
      <p:pic>
        <p:nvPicPr>
          <p:cNvPr id="6146" name="Picture 2" descr="Epica-vostok-grip-140ky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20" y="3259015"/>
            <a:ext cx="6798744" cy="21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36848" y="6087422"/>
            <a:ext cx="12055152" cy="923330"/>
          </a:xfrm>
          <a:prstGeom prst="rect">
            <a:avLst/>
          </a:prstGeom>
        </p:spPr>
        <p:txBody>
          <a:bodyPr wrap="square">
            <a:spAutoFit/>
          </a:bodyPr>
          <a:lstStyle/>
          <a:p>
            <a:r>
              <a:rPr lang="cs-CZ" dirty="0" smtClean="0"/>
              <a:t>Tyto výkyvy, včetně glaciálů, byly způsobovány zejména tzv. </a:t>
            </a:r>
            <a:r>
              <a:rPr lang="cs-CZ" b="1" dirty="0" err="1" smtClean="0">
                <a:solidFill>
                  <a:srgbClr val="FF0000"/>
                </a:solidFill>
              </a:rPr>
              <a:t>Milankovičovými</a:t>
            </a:r>
            <a:r>
              <a:rPr lang="cs-CZ" b="1" dirty="0" smtClean="0">
                <a:solidFill>
                  <a:srgbClr val="FF0000"/>
                </a:solidFill>
              </a:rPr>
              <a:t> cykly</a:t>
            </a:r>
            <a:r>
              <a:rPr lang="cs-CZ" dirty="0" smtClean="0">
                <a:solidFill>
                  <a:srgbClr val="FF0000"/>
                </a:solidFill>
              </a:rPr>
              <a:t> </a:t>
            </a:r>
            <a:r>
              <a:rPr lang="cs-CZ" dirty="0" smtClean="0"/>
              <a:t>(pohyby Země vůči slunci). Význam oxidu uhličitého nastal až se spalováním fosilních paliv v posledních 50-100 letech (viz přednáška o biogeochemických cyklech).</a:t>
            </a:r>
          </a:p>
          <a:p>
            <a:endParaRPr lang="cs-CZ" dirty="0"/>
          </a:p>
        </p:txBody>
      </p:sp>
      <p:pic>
        <p:nvPicPr>
          <p:cNvPr id="5" name="Picture 2" descr="File:Ice age fauna of northern Spain - Mauricio Antó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484" y="3426434"/>
            <a:ext cx="4391025" cy="194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427671" y="3396271"/>
            <a:ext cx="3867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dirty="0" err="1">
                <a:latin typeface="Arial" panose="020B0604020202020204" pitchFamily="34" charset="0"/>
                <a:cs typeface="Arial" panose="020B0604020202020204" pitchFamily="34" charset="0"/>
              </a:rPr>
              <a:t>Sendwick</a:t>
            </a:r>
            <a:r>
              <a:rPr lang="cs-CZ" altLang="cs-CZ" sz="1400" dirty="0">
                <a:latin typeface="Arial" panose="020B0604020202020204" pitchFamily="34" charset="0"/>
                <a:cs typeface="Arial" panose="020B0604020202020204" pitchFamily="34" charset="0"/>
              </a:rPr>
              <a:t> 2008, </a:t>
            </a:r>
            <a:r>
              <a:rPr lang="cs-CZ" altLang="cs-CZ" sz="1400" dirty="0" err="1">
                <a:latin typeface="Arial" panose="020B0604020202020204" pitchFamily="34" charset="0"/>
                <a:cs typeface="Arial" panose="020B0604020202020204" pitchFamily="34" charset="0"/>
              </a:rPr>
              <a:t>PLoS</a:t>
            </a:r>
            <a:r>
              <a:rPr lang="cs-CZ" altLang="cs-CZ" sz="1400" dirty="0">
                <a:latin typeface="Arial" panose="020B0604020202020204" pitchFamily="34" charset="0"/>
                <a:cs typeface="Arial" panose="020B0604020202020204" pitchFamily="34" charset="0"/>
              </a:rPr>
              <a:t> Biology</a:t>
            </a:r>
            <a:endParaRPr lang="cs-CZ" altLang="cs-CZ" sz="1400" i="1" dirty="0">
              <a:latin typeface="Arial" panose="020B0604020202020204" pitchFamily="34" charset="0"/>
              <a:cs typeface="Arial" panose="020B0604020202020204" pitchFamily="34" charset="0"/>
            </a:endParaRPr>
          </a:p>
        </p:txBody>
      </p:sp>
      <p:cxnSp>
        <p:nvCxnSpPr>
          <p:cNvPr id="8" name="Přímá spojnice se šipkou 7"/>
          <p:cNvCxnSpPr/>
          <p:nvPr/>
        </p:nvCxnSpPr>
        <p:spPr>
          <a:xfrm flipH="1">
            <a:off x="2461846" y="5509846"/>
            <a:ext cx="2895600" cy="1172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683959" y="5371121"/>
            <a:ext cx="1664677" cy="369332"/>
          </a:xfrm>
          <a:prstGeom prst="rect">
            <a:avLst/>
          </a:prstGeom>
          <a:noFill/>
        </p:spPr>
        <p:txBody>
          <a:bodyPr wrap="square" rtlCol="0">
            <a:spAutoFit/>
          </a:bodyPr>
          <a:lstStyle/>
          <a:p>
            <a:r>
              <a:rPr lang="cs-CZ" i="1" dirty="0" smtClean="0">
                <a:solidFill>
                  <a:srgbClr val="7030A0"/>
                </a:solidFill>
              </a:rPr>
              <a:t>současnost</a:t>
            </a:r>
            <a:endParaRPr lang="cs-CZ" i="1" dirty="0">
              <a:solidFill>
                <a:srgbClr val="7030A0"/>
              </a:solidFill>
            </a:endParaRPr>
          </a:p>
        </p:txBody>
      </p:sp>
      <p:sp>
        <p:nvSpPr>
          <p:cNvPr id="11" name="TextovéPole 10"/>
          <p:cNvSpPr txBox="1"/>
          <p:nvPr/>
        </p:nvSpPr>
        <p:spPr>
          <a:xfrm>
            <a:off x="5490427" y="5394568"/>
            <a:ext cx="1664677" cy="369332"/>
          </a:xfrm>
          <a:prstGeom prst="rect">
            <a:avLst/>
          </a:prstGeom>
          <a:noFill/>
        </p:spPr>
        <p:txBody>
          <a:bodyPr wrap="square" rtlCol="0">
            <a:spAutoFit/>
          </a:bodyPr>
          <a:lstStyle/>
          <a:p>
            <a:r>
              <a:rPr lang="cs-CZ" i="1" dirty="0" smtClean="0">
                <a:solidFill>
                  <a:srgbClr val="7030A0"/>
                </a:solidFill>
              </a:rPr>
              <a:t>minulost</a:t>
            </a:r>
            <a:endParaRPr lang="cs-CZ" i="1" dirty="0">
              <a:solidFill>
                <a:srgbClr val="7030A0"/>
              </a:solidFill>
            </a:endParaRPr>
          </a:p>
        </p:txBody>
      </p:sp>
      <p:sp>
        <p:nvSpPr>
          <p:cNvPr id="10" name="TextovéPole 9"/>
          <p:cNvSpPr txBox="1"/>
          <p:nvPr/>
        </p:nvSpPr>
        <p:spPr>
          <a:xfrm>
            <a:off x="3106615" y="3550258"/>
            <a:ext cx="2110154" cy="369332"/>
          </a:xfrm>
          <a:prstGeom prst="rect">
            <a:avLst/>
          </a:prstGeom>
          <a:noFill/>
        </p:spPr>
        <p:txBody>
          <a:bodyPr wrap="square" rtlCol="0">
            <a:spAutoFit/>
          </a:bodyPr>
          <a:lstStyle/>
          <a:p>
            <a:r>
              <a:rPr lang="cs-CZ" dirty="0">
                <a:solidFill>
                  <a:schemeClr val="accent2">
                    <a:lumMod val="75000"/>
                  </a:schemeClr>
                </a:solidFill>
              </a:rPr>
              <a:t>p</a:t>
            </a:r>
            <a:r>
              <a:rPr lang="cs-CZ" dirty="0" smtClean="0">
                <a:solidFill>
                  <a:schemeClr val="accent2">
                    <a:lumMod val="75000"/>
                  </a:schemeClr>
                </a:solidFill>
              </a:rPr>
              <a:t>oslední glaciál</a:t>
            </a:r>
            <a:endParaRPr lang="cs-CZ" dirty="0">
              <a:solidFill>
                <a:schemeClr val="accent2">
                  <a:lumMod val="75000"/>
                </a:schemeClr>
              </a:solidFill>
            </a:endParaRPr>
          </a:p>
        </p:txBody>
      </p:sp>
      <p:sp>
        <p:nvSpPr>
          <p:cNvPr id="13" name="TextovéPole 12"/>
          <p:cNvSpPr txBox="1"/>
          <p:nvPr/>
        </p:nvSpPr>
        <p:spPr>
          <a:xfrm>
            <a:off x="183900" y="3334914"/>
            <a:ext cx="1027610" cy="369332"/>
          </a:xfrm>
          <a:prstGeom prst="rect">
            <a:avLst/>
          </a:prstGeom>
          <a:solidFill>
            <a:schemeClr val="bg1"/>
          </a:solidFill>
        </p:spPr>
        <p:txBody>
          <a:bodyPr wrap="square" rtlCol="0">
            <a:spAutoFit/>
          </a:bodyPr>
          <a:lstStyle/>
          <a:p>
            <a:r>
              <a:rPr lang="cs-CZ" dirty="0" smtClean="0">
                <a:solidFill>
                  <a:schemeClr val="accent2">
                    <a:lumMod val="75000"/>
                  </a:schemeClr>
                </a:solidFill>
              </a:rPr>
              <a:t>holocén</a:t>
            </a:r>
            <a:endParaRPr lang="cs-CZ" dirty="0">
              <a:solidFill>
                <a:schemeClr val="accent2">
                  <a:lumMod val="75000"/>
                </a:schemeClr>
              </a:solidFill>
            </a:endParaRPr>
          </a:p>
        </p:txBody>
      </p:sp>
      <p:cxnSp>
        <p:nvCxnSpPr>
          <p:cNvPr id="14" name="Přímá spojnice 13"/>
          <p:cNvCxnSpPr/>
          <p:nvPr/>
        </p:nvCxnSpPr>
        <p:spPr>
          <a:xfrm flipV="1">
            <a:off x="1211510" y="3096108"/>
            <a:ext cx="0" cy="2090216"/>
          </a:xfrm>
          <a:prstGeom prst="line">
            <a:avLst/>
          </a:prstGeom>
          <a:ln w="1905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579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1493" y="234668"/>
            <a:ext cx="6224475" cy="6186309"/>
          </a:xfrm>
          <a:prstGeom prst="rect">
            <a:avLst/>
          </a:prstGeom>
        </p:spPr>
        <p:txBody>
          <a:bodyPr wrap="square">
            <a:spAutoFit/>
          </a:bodyPr>
          <a:lstStyle/>
          <a:p>
            <a:r>
              <a:rPr lang="cs-CZ" b="1" dirty="0" smtClean="0">
                <a:solidFill>
                  <a:srgbClr val="FF0000"/>
                </a:solidFill>
              </a:rPr>
              <a:t>Během Holocénu </a:t>
            </a:r>
            <a:r>
              <a:rPr lang="cs-CZ" dirty="0" smtClean="0"/>
              <a:t>(období po odeznění doby poslední ledové) rozlišujeme tradičně několik období s různým klimatem, i když ve skutečnosti bylo výkyvů víc a některé změny byly spíše regionální než globální. Zobecnění je následující:</a:t>
            </a:r>
          </a:p>
          <a:p>
            <a:endParaRPr lang="cs-CZ" dirty="0" smtClean="0"/>
          </a:p>
          <a:p>
            <a:r>
              <a:rPr lang="cs-CZ" b="1" dirty="0" err="1" smtClean="0">
                <a:solidFill>
                  <a:srgbClr val="FF0000"/>
                </a:solidFill>
              </a:rPr>
              <a:t>Preboreál</a:t>
            </a:r>
            <a:r>
              <a:rPr lang="cs-CZ" b="1" dirty="0" smtClean="0">
                <a:solidFill>
                  <a:srgbClr val="FF0000"/>
                </a:solidFill>
              </a:rPr>
              <a:t> a Boreál </a:t>
            </a:r>
            <a:r>
              <a:rPr lang="cs-CZ" dirty="0" smtClean="0">
                <a:solidFill>
                  <a:srgbClr val="FF0000"/>
                </a:solidFill>
              </a:rPr>
              <a:t>(starší </a:t>
            </a:r>
            <a:r>
              <a:rPr lang="cs-CZ" dirty="0" smtClean="0">
                <a:solidFill>
                  <a:srgbClr val="FF0000"/>
                </a:solidFill>
              </a:rPr>
              <a:t>Holocén, před 8-10 tisíci let</a:t>
            </a:r>
            <a:r>
              <a:rPr lang="cs-CZ" dirty="0" smtClean="0">
                <a:solidFill>
                  <a:srgbClr val="FF0000"/>
                </a:solidFill>
              </a:rPr>
              <a:t>) </a:t>
            </a:r>
            <a:r>
              <a:rPr lang="cs-CZ" dirty="0" smtClean="0"/>
              <a:t>– </a:t>
            </a:r>
            <a:r>
              <a:rPr lang="cs-CZ" dirty="0" smtClean="0"/>
              <a:t>období po skončení poslední doby ledové, vyznačující se nárůstem teploty a poněkud opožděným nárůstem vlhkosti. Odpovídá období </a:t>
            </a:r>
            <a:r>
              <a:rPr lang="cs-CZ" b="1" dirty="0" smtClean="0"/>
              <a:t>mezolitu</a:t>
            </a:r>
            <a:r>
              <a:rPr lang="cs-CZ" dirty="0" smtClean="0"/>
              <a:t>. Stepi postupně přecházejí v tajgu, šíří se některé listnáče.</a:t>
            </a:r>
          </a:p>
          <a:p>
            <a:endParaRPr lang="cs-CZ" dirty="0" smtClean="0"/>
          </a:p>
          <a:p>
            <a:r>
              <a:rPr lang="cs-CZ" b="1" dirty="0" smtClean="0">
                <a:solidFill>
                  <a:srgbClr val="FF0000"/>
                </a:solidFill>
              </a:rPr>
              <a:t>Atlantik</a:t>
            </a:r>
            <a:r>
              <a:rPr lang="cs-CZ" dirty="0" smtClean="0"/>
              <a:t> (</a:t>
            </a:r>
            <a:r>
              <a:rPr lang="cs-CZ" dirty="0" smtClean="0">
                <a:solidFill>
                  <a:srgbClr val="FF0000"/>
                </a:solidFill>
              </a:rPr>
              <a:t>střední </a:t>
            </a:r>
            <a:r>
              <a:rPr lang="cs-CZ" dirty="0" smtClean="0">
                <a:solidFill>
                  <a:srgbClr val="FF0000"/>
                </a:solidFill>
              </a:rPr>
              <a:t>Holocén</a:t>
            </a:r>
            <a:r>
              <a:rPr lang="cs-CZ" dirty="0" smtClean="0"/>
              <a:t>, tzv. </a:t>
            </a:r>
            <a:r>
              <a:rPr lang="cs-CZ" b="1" dirty="0" smtClean="0"/>
              <a:t>klimatické optimum </a:t>
            </a:r>
            <a:r>
              <a:rPr lang="cs-CZ" dirty="0" smtClean="0"/>
              <a:t>asi před 5-8 tisíci </a:t>
            </a:r>
            <a:r>
              <a:rPr lang="cs-CZ" dirty="0" smtClean="0"/>
              <a:t>let), </a:t>
            </a:r>
            <a:r>
              <a:rPr lang="cs-CZ" dirty="0" smtClean="0"/>
              <a:t>odpovídá období </a:t>
            </a:r>
            <a:r>
              <a:rPr lang="cs-CZ" b="1" dirty="0" smtClean="0"/>
              <a:t>neolitu</a:t>
            </a:r>
            <a:r>
              <a:rPr lang="cs-CZ" dirty="0" smtClean="0"/>
              <a:t> a </a:t>
            </a:r>
            <a:r>
              <a:rPr lang="cs-CZ" b="1" dirty="0" err="1" smtClean="0"/>
              <a:t>eneolitu</a:t>
            </a:r>
            <a:r>
              <a:rPr lang="cs-CZ" dirty="0" smtClean="0"/>
              <a:t>. Jedná se obecně o nejteplejší a nejvlhčí </a:t>
            </a:r>
            <a:r>
              <a:rPr lang="cs-CZ" dirty="0" smtClean="0"/>
              <a:t>období. Zhruba </a:t>
            </a:r>
            <a:r>
              <a:rPr lang="cs-CZ" dirty="0" smtClean="0"/>
              <a:t>před </a:t>
            </a:r>
            <a:r>
              <a:rPr lang="cs-CZ" dirty="0" smtClean="0"/>
              <a:t>7-8 </a:t>
            </a:r>
            <a:r>
              <a:rPr lang="cs-CZ" dirty="0" smtClean="0"/>
              <a:t>tisíci let </a:t>
            </a:r>
            <a:r>
              <a:rPr lang="cs-CZ" dirty="0" smtClean="0"/>
              <a:t>(5.-6. tisíc před n.l.) bylo </a:t>
            </a:r>
            <a:r>
              <a:rPr lang="cs-CZ" dirty="0" smtClean="0"/>
              <a:t>tepleji než je dnes. Období se vyznačuje šířením listnáčů a postupným zapojováním lesa</a:t>
            </a:r>
            <a:r>
              <a:rPr lang="cs-CZ" dirty="0" smtClean="0"/>
              <a:t>.</a:t>
            </a:r>
          </a:p>
          <a:p>
            <a:endParaRPr lang="cs-CZ" dirty="0" smtClean="0"/>
          </a:p>
          <a:p>
            <a:r>
              <a:rPr lang="cs-CZ" dirty="0" err="1" smtClean="0">
                <a:solidFill>
                  <a:srgbClr val="FF0000"/>
                </a:solidFill>
              </a:rPr>
              <a:t>Epipatlantic</a:t>
            </a:r>
            <a:r>
              <a:rPr lang="cs-CZ" dirty="0" smtClean="0">
                <a:solidFill>
                  <a:srgbClr val="FF0000"/>
                </a:solidFill>
              </a:rPr>
              <a:t>, </a:t>
            </a:r>
            <a:r>
              <a:rPr lang="cs-CZ" b="1" dirty="0" err="1" smtClean="0">
                <a:solidFill>
                  <a:srgbClr val="FF0000"/>
                </a:solidFill>
              </a:rPr>
              <a:t>Subboreál</a:t>
            </a:r>
            <a:r>
              <a:rPr lang="cs-CZ" b="1" dirty="0" smtClean="0">
                <a:solidFill>
                  <a:srgbClr val="FF0000"/>
                </a:solidFill>
              </a:rPr>
              <a:t> a </a:t>
            </a:r>
            <a:r>
              <a:rPr lang="cs-CZ" b="1" dirty="0" err="1" smtClean="0">
                <a:solidFill>
                  <a:srgbClr val="FF0000"/>
                </a:solidFill>
              </a:rPr>
              <a:t>Subatlantic</a:t>
            </a:r>
            <a:r>
              <a:rPr lang="cs-CZ" b="1" dirty="0" smtClean="0">
                <a:solidFill>
                  <a:srgbClr val="FF0000"/>
                </a:solidFill>
              </a:rPr>
              <a:t> </a:t>
            </a:r>
            <a:r>
              <a:rPr lang="cs-CZ" dirty="0" smtClean="0">
                <a:solidFill>
                  <a:srgbClr val="FF0000"/>
                </a:solidFill>
              </a:rPr>
              <a:t>(mladší Holocén) </a:t>
            </a:r>
            <a:r>
              <a:rPr lang="cs-CZ" dirty="0" smtClean="0"/>
              <a:t>– ve srovnání s </a:t>
            </a:r>
            <a:r>
              <a:rPr lang="cs-CZ" dirty="0" err="1" smtClean="0"/>
              <a:t>atlantikem</a:t>
            </a:r>
            <a:r>
              <a:rPr lang="cs-CZ" dirty="0" smtClean="0"/>
              <a:t> obecně sušší a </a:t>
            </a:r>
            <a:r>
              <a:rPr lang="cs-CZ" dirty="0" smtClean="0"/>
              <a:t> hlavně chladnější </a:t>
            </a:r>
            <a:r>
              <a:rPr lang="cs-CZ" dirty="0" smtClean="0"/>
              <a:t>klima</a:t>
            </a:r>
            <a:r>
              <a:rPr lang="cs-CZ" dirty="0" smtClean="0"/>
              <a:t>, </a:t>
            </a:r>
            <a:r>
              <a:rPr lang="cs-CZ" dirty="0" smtClean="0"/>
              <a:t>ochlazování začíná asi před 4.000 lety. </a:t>
            </a:r>
            <a:r>
              <a:rPr lang="cs-CZ" dirty="0" smtClean="0"/>
              <a:t>V </a:t>
            </a:r>
            <a:r>
              <a:rPr lang="cs-CZ" dirty="0" smtClean="0"/>
              <a:t>celém období výrazný vliv člověka na krajinu</a:t>
            </a:r>
            <a:r>
              <a:rPr lang="cs-CZ" dirty="0" smtClean="0"/>
              <a:t>. Objevují se krátkodobé výrazné výkyvy (například teplejší doba bronzová a doba římská).</a:t>
            </a:r>
            <a:endParaRPr lang="cs-CZ" dirty="0"/>
          </a:p>
        </p:txBody>
      </p:sp>
      <p:pic>
        <p:nvPicPr>
          <p:cNvPr id="3" name="Picture 2" descr="obr/4_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842" y="1932064"/>
            <a:ext cx="48958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244252" y="844060"/>
            <a:ext cx="4449154" cy="923330"/>
          </a:xfrm>
          <a:prstGeom prst="rect">
            <a:avLst/>
          </a:prstGeom>
          <a:noFill/>
        </p:spPr>
        <p:txBody>
          <a:bodyPr wrap="square" rtlCol="0">
            <a:spAutoFit/>
          </a:bodyPr>
          <a:lstStyle/>
          <a:p>
            <a:pPr algn="ctr"/>
            <a:r>
              <a:rPr lang="cs-CZ" dirty="0" smtClean="0">
                <a:solidFill>
                  <a:srgbClr val="00B050"/>
                </a:solidFill>
              </a:rPr>
              <a:t>Tradiční představa o vývoji klimatu ve střední Evropě na základě zbytků rostlin a živočichů v rašeliništních sedimentech</a:t>
            </a:r>
            <a:endParaRPr lang="cs-CZ" dirty="0">
              <a:solidFill>
                <a:srgbClr val="00B050"/>
              </a:solidFill>
            </a:endParaRPr>
          </a:p>
        </p:txBody>
      </p:sp>
      <p:sp>
        <p:nvSpPr>
          <p:cNvPr id="5" name="Obdélník 4"/>
          <p:cNvSpPr/>
          <p:nvPr/>
        </p:nvSpPr>
        <p:spPr>
          <a:xfrm>
            <a:off x="7549662" y="4349262"/>
            <a:ext cx="3411415" cy="480646"/>
          </a:xfrm>
          <a:prstGeom prst="rect">
            <a:avLst/>
          </a:pr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7467600" y="4404919"/>
            <a:ext cx="2825262" cy="369332"/>
          </a:xfrm>
          <a:prstGeom prst="rect">
            <a:avLst/>
          </a:prstGeom>
          <a:solidFill>
            <a:schemeClr val="bg1">
              <a:alpha val="57000"/>
            </a:schemeClr>
          </a:solidFill>
        </p:spPr>
        <p:txBody>
          <a:bodyPr wrap="square" rtlCol="0">
            <a:spAutoFit/>
          </a:bodyPr>
          <a:lstStyle/>
          <a:p>
            <a:r>
              <a:rPr lang="cs-CZ" b="1" dirty="0" smtClean="0">
                <a:solidFill>
                  <a:srgbClr val="FFC000"/>
                </a:solidFill>
              </a:rPr>
              <a:t>tzv. klimatické optimum</a:t>
            </a:r>
            <a:endParaRPr lang="cs-CZ" b="1" dirty="0">
              <a:solidFill>
                <a:srgbClr val="FFC000"/>
              </a:solidFill>
            </a:endParaRPr>
          </a:p>
        </p:txBody>
      </p:sp>
    </p:spTree>
    <p:extLst>
      <p:ext uri="{BB962C8B-B14F-4D97-AF65-F5344CB8AC3E}">
        <p14:creationId xmlns:p14="http://schemas.microsoft.com/office/powerpoint/2010/main" val="3175213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6689" t="32311" r="40249" b="32245"/>
          <a:stretch/>
        </p:blipFill>
        <p:spPr>
          <a:xfrm>
            <a:off x="2402272" y="1802895"/>
            <a:ext cx="7998862" cy="3339401"/>
          </a:xfrm>
          <a:prstGeom prst="rect">
            <a:avLst/>
          </a:prstGeom>
        </p:spPr>
      </p:pic>
      <p:sp>
        <p:nvSpPr>
          <p:cNvPr id="3" name="TextovéPole 2"/>
          <p:cNvSpPr txBox="1"/>
          <p:nvPr/>
        </p:nvSpPr>
        <p:spPr>
          <a:xfrm>
            <a:off x="995853" y="48569"/>
            <a:ext cx="10223132" cy="1754326"/>
          </a:xfrm>
          <a:prstGeom prst="rect">
            <a:avLst/>
          </a:prstGeom>
          <a:noFill/>
        </p:spPr>
        <p:txBody>
          <a:bodyPr wrap="square" rtlCol="0">
            <a:spAutoFit/>
          </a:bodyPr>
          <a:lstStyle/>
          <a:p>
            <a:pPr algn="ctr"/>
            <a:r>
              <a:rPr lang="cs-CZ" dirty="0" smtClean="0">
                <a:solidFill>
                  <a:srgbClr val="00B050"/>
                </a:solidFill>
              </a:rPr>
              <a:t>Obecný globální vývoj klimatu během holocénu na základě současné (2014) rešerše všech dostupných dat. Je opět vidět klimatické optimum na severní polokouli před 7-8  tisíci let, hodně teplo (tepleji než dnes) bylo od starého holocénu před ca 10.000 lety, a to globálně (to se ukazuje i na některých datech od nás). </a:t>
            </a:r>
          </a:p>
          <a:p>
            <a:pPr algn="ctr"/>
            <a:endParaRPr lang="cs-CZ" dirty="0" smtClean="0">
              <a:solidFill>
                <a:srgbClr val="00B050"/>
              </a:solidFill>
            </a:endParaRPr>
          </a:p>
          <a:p>
            <a:pPr algn="ctr"/>
            <a:r>
              <a:rPr lang="cs-CZ" dirty="0" smtClean="0">
                <a:solidFill>
                  <a:srgbClr val="00B050"/>
                </a:solidFill>
              </a:rPr>
              <a:t>Je vidět pokles teploty v posledních 4.000 letech, způsobený změnou solární aktivity, a prudký současný nárůst teploty způsobený skleníkovými plyny.</a:t>
            </a:r>
            <a:endParaRPr lang="cs-CZ" dirty="0">
              <a:solidFill>
                <a:srgbClr val="00B050"/>
              </a:solidFill>
            </a:endParaRPr>
          </a:p>
        </p:txBody>
      </p:sp>
      <p:sp>
        <p:nvSpPr>
          <p:cNvPr id="5" name="Ovál 4"/>
          <p:cNvSpPr/>
          <p:nvPr/>
        </p:nvSpPr>
        <p:spPr>
          <a:xfrm>
            <a:off x="5134707" y="2813539"/>
            <a:ext cx="691662" cy="53926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995853" y="5603631"/>
            <a:ext cx="9941778" cy="923330"/>
          </a:xfrm>
          <a:prstGeom prst="rect">
            <a:avLst/>
          </a:prstGeom>
          <a:noFill/>
        </p:spPr>
        <p:txBody>
          <a:bodyPr wrap="square" rtlCol="0">
            <a:spAutoFit/>
          </a:bodyPr>
          <a:lstStyle/>
          <a:p>
            <a:r>
              <a:rPr lang="cs-CZ" dirty="0" smtClean="0"/>
              <a:t>Proč to všechno zajímá botaniky a zoology ve střední Evropě? V klimatickém optimu se šířily lesy a potlačovaly druhy bezlesých biomů (step, tundra); v pozdním holocénu se šířily bukové a jedlové lesy a podobně.</a:t>
            </a:r>
            <a:endParaRPr lang="cs-CZ" dirty="0"/>
          </a:p>
        </p:txBody>
      </p:sp>
    </p:spTree>
    <p:extLst>
      <p:ext uri="{BB962C8B-B14F-4D97-AF65-F5344CB8AC3E}">
        <p14:creationId xmlns:p14="http://schemas.microsoft.com/office/powerpoint/2010/main" val="171551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70688" y="243840"/>
            <a:ext cx="11753088" cy="3970318"/>
          </a:xfrm>
          <a:prstGeom prst="rect">
            <a:avLst/>
          </a:prstGeom>
          <a:noFill/>
        </p:spPr>
        <p:txBody>
          <a:bodyPr wrap="square" rtlCol="0">
            <a:spAutoFit/>
          </a:bodyPr>
          <a:lstStyle/>
          <a:p>
            <a:r>
              <a:rPr lang="cs-CZ" b="1" dirty="0" smtClean="0">
                <a:solidFill>
                  <a:srgbClr val="FF0000"/>
                </a:solidFill>
              </a:rPr>
              <a:t>Ultrafialové záření</a:t>
            </a:r>
          </a:p>
          <a:p>
            <a:endParaRPr lang="cs-CZ" dirty="0"/>
          </a:p>
          <a:p>
            <a:endParaRPr lang="cs-CZ" dirty="0" smtClean="0"/>
          </a:p>
          <a:p>
            <a:r>
              <a:rPr lang="cs-CZ" dirty="0" smtClean="0"/>
              <a:t>Umožňuje vzniku vitamínu D, ale pro terestrické organismy je škodlivé. Adaptace na UV záření jsou staré a do značné míry šlo o jednoho z hlavních hybatelů evoluce. Na jeho současný nárůst kvůli </a:t>
            </a:r>
            <a:r>
              <a:rPr lang="cs-CZ" dirty="0"/>
              <a:t>ztenčení ozonové </a:t>
            </a:r>
            <a:r>
              <a:rPr lang="cs-CZ" dirty="0" smtClean="0"/>
              <a:t>vrstvy už ale v řadě případů stávající adaptace nestačí a vznikají mutace a nádory. </a:t>
            </a:r>
          </a:p>
          <a:p>
            <a:endParaRPr lang="cs-CZ" dirty="0"/>
          </a:p>
          <a:p>
            <a:r>
              <a:rPr lang="cs-CZ" dirty="0" smtClean="0"/>
              <a:t>Přirozeně je zvýšené množství UV záření  horách a v polárních (arktických) oblastech, kde jsou taky adaptace na UV záření nejvýraznější. Jde hlavně o:</a:t>
            </a:r>
          </a:p>
          <a:p>
            <a:endParaRPr lang="cs-CZ" dirty="0"/>
          </a:p>
          <a:p>
            <a:endParaRPr lang="cs-CZ" dirty="0" smtClean="0"/>
          </a:p>
          <a:p>
            <a:pPr marL="285750" indent="-285750">
              <a:buFontTx/>
              <a:buChar char="-"/>
            </a:pPr>
            <a:r>
              <a:rPr lang="cs-CZ" dirty="0" smtClean="0"/>
              <a:t>ochlupení (u rostlin i živočichů)</a:t>
            </a:r>
          </a:p>
          <a:p>
            <a:pPr marL="285750" indent="-285750">
              <a:buFontTx/>
              <a:buChar char="-"/>
            </a:pPr>
            <a:r>
              <a:rPr lang="cs-CZ" dirty="0"/>
              <a:t>b</a:t>
            </a:r>
            <a:r>
              <a:rPr lang="cs-CZ" dirty="0" smtClean="0"/>
              <a:t>arviva která absorbují UV záření (u rostlin </a:t>
            </a:r>
            <a:r>
              <a:rPr lang="cs-CZ" dirty="0" err="1" smtClean="0"/>
              <a:t>anthokyany</a:t>
            </a:r>
            <a:r>
              <a:rPr lang="cs-CZ" dirty="0" smtClean="0"/>
              <a:t>, u živočichů kožní a oční barviva)</a:t>
            </a:r>
          </a:p>
          <a:p>
            <a:endParaRPr lang="cs-CZ" dirty="0"/>
          </a:p>
        </p:txBody>
      </p:sp>
      <p:pic>
        <p:nvPicPr>
          <p:cNvPr id="3" name="Obrázek 2"/>
          <p:cNvPicPr>
            <a:picLocks noChangeAspect="1"/>
          </p:cNvPicPr>
          <p:nvPr/>
        </p:nvPicPr>
        <p:blipFill>
          <a:blip r:embed="rId2"/>
          <a:stretch>
            <a:fillRect/>
          </a:stretch>
        </p:blipFill>
        <p:spPr>
          <a:xfrm>
            <a:off x="7132320" y="4119772"/>
            <a:ext cx="4107984" cy="2738228"/>
          </a:xfrm>
          <a:prstGeom prst="rect">
            <a:avLst/>
          </a:prstGeom>
        </p:spPr>
      </p:pic>
      <p:pic>
        <p:nvPicPr>
          <p:cNvPr id="4" name="Obrázek 3"/>
          <p:cNvPicPr>
            <a:picLocks noChangeAspect="1"/>
          </p:cNvPicPr>
          <p:nvPr/>
        </p:nvPicPr>
        <p:blipFill>
          <a:blip r:embed="rId3"/>
          <a:stretch>
            <a:fillRect/>
          </a:stretch>
        </p:blipFill>
        <p:spPr>
          <a:xfrm>
            <a:off x="1732788" y="4152392"/>
            <a:ext cx="4058412" cy="2705608"/>
          </a:xfrm>
          <a:prstGeom prst="rect">
            <a:avLst/>
          </a:prstGeom>
        </p:spPr>
      </p:pic>
    </p:spTree>
    <p:extLst>
      <p:ext uri="{BB962C8B-B14F-4D97-AF65-F5344CB8AC3E}">
        <p14:creationId xmlns:p14="http://schemas.microsoft.com/office/powerpoint/2010/main" val="1960657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73667" y="471208"/>
            <a:ext cx="2584392" cy="3343687"/>
          </a:xfrm>
          <a:prstGeom prst="rect">
            <a:avLst/>
          </a:prstGeom>
        </p:spPr>
      </p:pic>
      <p:sp>
        <p:nvSpPr>
          <p:cNvPr id="4" name="Obdélník 3"/>
          <p:cNvSpPr/>
          <p:nvPr/>
        </p:nvSpPr>
        <p:spPr>
          <a:xfrm>
            <a:off x="687577" y="549310"/>
            <a:ext cx="1770293" cy="307777"/>
          </a:xfrm>
          <a:prstGeom prst="rect">
            <a:avLst/>
          </a:prstGeom>
        </p:spPr>
        <p:txBody>
          <a:bodyPr wrap="none">
            <a:spAutoFit/>
          </a:bodyPr>
          <a:lstStyle/>
          <a:p>
            <a:r>
              <a:rPr lang="cs-CZ" sz="1400" dirty="0" smtClean="0"/>
              <a:t>www.pigeonroost.net</a:t>
            </a:r>
            <a:endParaRPr lang="cs-CZ" sz="1400" dirty="0"/>
          </a:p>
        </p:txBody>
      </p:sp>
      <p:sp>
        <p:nvSpPr>
          <p:cNvPr id="5" name="TextovéPole 4"/>
          <p:cNvSpPr txBox="1"/>
          <p:nvPr/>
        </p:nvSpPr>
        <p:spPr>
          <a:xfrm>
            <a:off x="563756" y="28597"/>
            <a:ext cx="3788229" cy="400110"/>
          </a:xfrm>
          <a:prstGeom prst="rect">
            <a:avLst/>
          </a:prstGeom>
          <a:noFill/>
        </p:spPr>
        <p:txBody>
          <a:bodyPr wrap="square" rtlCol="0">
            <a:spAutoFit/>
          </a:bodyPr>
          <a:lstStyle/>
          <a:p>
            <a:r>
              <a:rPr lang="cs-CZ" sz="2000" b="1" dirty="0" smtClean="0">
                <a:solidFill>
                  <a:srgbClr val="FF0000"/>
                </a:solidFill>
              </a:rPr>
              <a:t>Malá doba ledová, 1300-1850 AD</a:t>
            </a:r>
            <a:endParaRPr lang="cs-CZ" sz="2000" b="1" dirty="0">
              <a:solidFill>
                <a:srgbClr val="FF0000"/>
              </a:solidFill>
            </a:endParaRPr>
          </a:p>
        </p:txBody>
      </p:sp>
      <p:pic>
        <p:nvPicPr>
          <p:cNvPr id="6" name="Obrázek 5"/>
          <p:cNvPicPr>
            <a:picLocks noChangeAspect="1"/>
          </p:cNvPicPr>
          <p:nvPr/>
        </p:nvPicPr>
        <p:blipFill>
          <a:blip r:embed="rId3"/>
          <a:stretch>
            <a:fillRect/>
          </a:stretch>
        </p:blipFill>
        <p:spPr>
          <a:xfrm>
            <a:off x="2878966" y="471208"/>
            <a:ext cx="4253573" cy="2629482"/>
          </a:xfrm>
          <a:prstGeom prst="rect">
            <a:avLst/>
          </a:prstGeom>
        </p:spPr>
      </p:pic>
      <p:pic>
        <p:nvPicPr>
          <p:cNvPr id="7" name="Obrázek 6"/>
          <p:cNvPicPr>
            <a:picLocks noChangeAspect="1"/>
          </p:cNvPicPr>
          <p:nvPr/>
        </p:nvPicPr>
        <p:blipFill>
          <a:blip r:embed="rId4"/>
          <a:stretch>
            <a:fillRect/>
          </a:stretch>
        </p:blipFill>
        <p:spPr>
          <a:xfrm>
            <a:off x="7253446" y="428707"/>
            <a:ext cx="4582258" cy="3436694"/>
          </a:xfrm>
          <a:prstGeom prst="rect">
            <a:avLst/>
          </a:prstGeom>
        </p:spPr>
      </p:pic>
      <p:sp>
        <p:nvSpPr>
          <p:cNvPr id="8" name="Obdélník 7"/>
          <p:cNvSpPr/>
          <p:nvPr/>
        </p:nvSpPr>
        <p:spPr>
          <a:xfrm>
            <a:off x="2878966" y="3092120"/>
            <a:ext cx="1806007" cy="338554"/>
          </a:xfrm>
          <a:prstGeom prst="rect">
            <a:avLst/>
          </a:prstGeom>
        </p:spPr>
        <p:txBody>
          <a:bodyPr wrap="none">
            <a:spAutoFit/>
          </a:bodyPr>
          <a:lstStyle/>
          <a:p>
            <a:r>
              <a:rPr lang="cs-CZ" sz="1600" dirty="0" err="1"/>
              <a:t>Hendrick</a:t>
            </a:r>
            <a:r>
              <a:rPr lang="cs-CZ" sz="1600" dirty="0"/>
              <a:t> </a:t>
            </a:r>
            <a:r>
              <a:rPr lang="cs-CZ" sz="1600" dirty="0" err="1"/>
              <a:t>Avercamp</a:t>
            </a:r>
            <a:endParaRPr lang="cs-CZ" sz="1600" dirty="0"/>
          </a:p>
        </p:txBody>
      </p:sp>
      <p:sp>
        <p:nvSpPr>
          <p:cNvPr id="9" name="TextovéPole 8"/>
          <p:cNvSpPr txBox="1"/>
          <p:nvPr/>
        </p:nvSpPr>
        <p:spPr>
          <a:xfrm>
            <a:off x="208836" y="3954794"/>
            <a:ext cx="11842487" cy="2031325"/>
          </a:xfrm>
          <a:prstGeom prst="rect">
            <a:avLst/>
          </a:prstGeom>
          <a:noFill/>
        </p:spPr>
        <p:txBody>
          <a:bodyPr wrap="square" rtlCol="0">
            <a:spAutoFit/>
          </a:bodyPr>
          <a:lstStyle/>
          <a:p>
            <a:r>
              <a:rPr lang="cs-CZ" b="1" dirty="0" smtClean="0">
                <a:solidFill>
                  <a:srgbClr val="7030A0"/>
                </a:solidFill>
              </a:rPr>
              <a:t>Příčiny</a:t>
            </a:r>
            <a:r>
              <a:rPr lang="cs-CZ" dirty="0" smtClean="0"/>
              <a:t>:</a:t>
            </a:r>
          </a:p>
          <a:p>
            <a:pPr marL="285750" indent="-285750">
              <a:buFontTx/>
              <a:buChar char="-"/>
            </a:pPr>
            <a:r>
              <a:rPr lang="cs-CZ" dirty="0" smtClean="0"/>
              <a:t>poklesy solární aktivity (</a:t>
            </a:r>
            <a:r>
              <a:rPr lang="cs-CZ" dirty="0" err="1" smtClean="0"/>
              <a:t>Maunderovo</a:t>
            </a:r>
            <a:r>
              <a:rPr lang="cs-CZ" dirty="0" smtClean="0"/>
              <a:t> a </a:t>
            </a:r>
            <a:r>
              <a:rPr lang="cs-CZ" dirty="0" err="1" smtClean="0"/>
              <a:t>Spörerovo</a:t>
            </a:r>
            <a:r>
              <a:rPr lang="cs-CZ" dirty="0" smtClean="0"/>
              <a:t> minimum); šlo o začátek další doby ledové přerušený antropogenním oteplováním? (hypotéza)</a:t>
            </a:r>
          </a:p>
          <a:p>
            <a:pPr marL="285750" indent="-285750">
              <a:buFontTx/>
              <a:buChar char="-"/>
            </a:pPr>
            <a:r>
              <a:rPr lang="cs-CZ" dirty="0" smtClean="0"/>
              <a:t>zvýšená sopečná aktivita</a:t>
            </a:r>
          </a:p>
          <a:p>
            <a:pPr marL="285750" indent="-285750">
              <a:buFontTx/>
              <a:buChar char="-"/>
            </a:pPr>
            <a:r>
              <a:rPr lang="cs-CZ" dirty="0" smtClean="0"/>
              <a:t>změny mořských proudů</a:t>
            </a:r>
          </a:p>
          <a:p>
            <a:pPr marL="285750" indent="-285750">
              <a:buFontTx/>
              <a:buChar char="-"/>
            </a:pPr>
            <a:r>
              <a:rPr lang="cs-CZ" dirty="0" smtClean="0"/>
              <a:t>antropogenní vlivy jako jsou změny příjmu CO</a:t>
            </a:r>
            <a:r>
              <a:rPr lang="cs-CZ" sz="1400" dirty="0" smtClean="0"/>
              <a:t>2</a:t>
            </a:r>
            <a:r>
              <a:rPr lang="cs-CZ" dirty="0" smtClean="0"/>
              <a:t> vegetací nebo změny albeda při kolonizaci severských oblastí (jde spíše o hypotézy)</a:t>
            </a:r>
            <a:endParaRPr lang="cs-CZ" dirty="0"/>
          </a:p>
        </p:txBody>
      </p:sp>
      <p:sp>
        <p:nvSpPr>
          <p:cNvPr id="10" name="TextovéPole 9"/>
          <p:cNvSpPr txBox="1"/>
          <p:nvPr/>
        </p:nvSpPr>
        <p:spPr>
          <a:xfrm>
            <a:off x="310096" y="6346329"/>
            <a:ext cx="11569627" cy="400110"/>
          </a:xfrm>
          <a:prstGeom prst="rect">
            <a:avLst/>
          </a:prstGeom>
          <a:noFill/>
        </p:spPr>
        <p:txBody>
          <a:bodyPr wrap="square" rtlCol="0">
            <a:spAutoFit/>
          </a:bodyPr>
          <a:lstStyle/>
          <a:p>
            <a:r>
              <a:rPr lang="cs-CZ" sz="2000" b="1" dirty="0" smtClean="0">
                <a:solidFill>
                  <a:srgbClr val="FF0000"/>
                </a:solidFill>
              </a:rPr>
              <a:t>Současné oteplování kvůli narušenému cyklu CO</a:t>
            </a:r>
            <a:r>
              <a:rPr lang="cs-CZ" sz="1600" b="1" dirty="0" smtClean="0">
                <a:solidFill>
                  <a:srgbClr val="FF0000"/>
                </a:solidFill>
              </a:rPr>
              <a:t>2</a:t>
            </a:r>
            <a:r>
              <a:rPr lang="cs-CZ" sz="2000" b="1" dirty="0" smtClean="0">
                <a:solidFill>
                  <a:srgbClr val="FF0000"/>
                </a:solidFill>
              </a:rPr>
              <a:t> – viz přednáška o Biogeochemických cyklech</a:t>
            </a:r>
            <a:endParaRPr lang="cs-CZ" sz="2000" b="1" dirty="0">
              <a:solidFill>
                <a:srgbClr val="FF0000"/>
              </a:solidFill>
            </a:endParaRPr>
          </a:p>
        </p:txBody>
      </p:sp>
    </p:spTree>
    <p:extLst>
      <p:ext uri="{BB962C8B-B14F-4D97-AF65-F5344CB8AC3E}">
        <p14:creationId xmlns:p14="http://schemas.microsoft.com/office/powerpoint/2010/main" val="982642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127274" y="0"/>
            <a:ext cx="2612571" cy="6858000"/>
          </a:xfrm>
          <a:prstGeom prst="rect">
            <a:avLst/>
          </a:prstGeom>
        </p:spPr>
      </p:pic>
      <p:sp>
        <p:nvSpPr>
          <p:cNvPr id="3" name="TextovéPole 2"/>
          <p:cNvSpPr txBox="1"/>
          <p:nvPr/>
        </p:nvSpPr>
        <p:spPr>
          <a:xfrm>
            <a:off x="10824210" y="5657671"/>
            <a:ext cx="1245870" cy="1200329"/>
          </a:xfrm>
          <a:prstGeom prst="rect">
            <a:avLst/>
          </a:prstGeom>
          <a:noFill/>
        </p:spPr>
        <p:txBody>
          <a:bodyPr wrap="square" rtlCol="0">
            <a:spAutoFit/>
          </a:bodyPr>
          <a:lstStyle/>
          <a:p>
            <a:r>
              <a:rPr lang="cs-CZ" dirty="0" smtClean="0"/>
              <a:t>Obrázek: </a:t>
            </a:r>
            <a:r>
              <a:rPr lang="cs-CZ" dirty="0" err="1" smtClean="0"/>
              <a:t>Seuront</a:t>
            </a:r>
            <a:r>
              <a:rPr lang="cs-CZ" dirty="0" smtClean="0"/>
              <a:t> et al. 2018 </a:t>
            </a:r>
          </a:p>
          <a:p>
            <a:r>
              <a:rPr lang="cs-CZ" i="1" dirty="0" smtClean="0"/>
              <a:t>J Moll Stud</a:t>
            </a:r>
            <a:endParaRPr lang="cs-CZ" dirty="0"/>
          </a:p>
        </p:txBody>
      </p:sp>
      <p:sp>
        <p:nvSpPr>
          <p:cNvPr id="4" name="Obdélník 3"/>
          <p:cNvSpPr/>
          <p:nvPr/>
        </p:nvSpPr>
        <p:spPr>
          <a:xfrm>
            <a:off x="362213" y="238244"/>
            <a:ext cx="3056991" cy="369332"/>
          </a:xfrm>
          <a:prstGeom prst="rect">
            <a:avLst/>
          </a:prstGeom>
        </p:spPr>
        <p:txBody>
          <a:bodyPr wrap="none">
            <a:spAutoFit/>
          </a:bodyPr>
          <a:lstStyle/>
          <a:p>
            <a:r>
              <a:rPr lang="cs-CZ" b="1" dirty="0" smtClean="0">
                <a:solidFill>
                  <a:srgbClr val="FF0000"/>
                </a:solidFill>
              </a:rPr>
              <a:t>Infračervené (tepelné) záření</a:t>
            </a:r>
            <a:endParaRPr lang="cs-CZ" b="1" dirty="0">
              <a:solidFill>
                <a:srgbClr val="FF0000"/>
              </a:solidFill>
            </a:endParaRPr>
          </a:p>
        </p:txBody>
      </p:sp>
      <p:sp>
        <p:nvSpPr>
          <p:cNvPr id="5" name="TextovéPole 4"/>
          <p:cNvSpPr txBox="1"/>
          <p:nvPr/>
        </p:nvSpPr>
        <p:spPr>
          <a:xfrm>
            <a:off x="362213" y="1401803"/>
            <a:ext cx="7046772" cy="646331"/>
          </a:xfrm>
          <a:prstGeom prst="rect">
            <a:avLst/>
          </a:prstGeom>
          <a:noFill/>
        </p:spPr>
        <p:txBody>
          <a:bodyPr wrap="square" rtlCol="0">
            <a:spAutoFit/>
          </a:bodyPr>
          <a:lstStyle/>
          <a:p>
            <a:r>
              <a:rPr lang="cs-CZ" dirty="0" smtClean="0"/>
              <a:t>Zdrojem je slunce, ale i  geotermální teplo, antropogenní teplo, živočišné teplo a teplo vznikající při rozkladu (dekompozici) organické hmoty.</a:t>
            </a:r>
            <a:endParaRPr lang="cs-CZ" dirty="0"/>
          </a:p>
        </p:txBody>
      </p:sp>
      <p:sp>
        <p:nvSpPr>
          <p:cNvPr id="6" name="TextovéPole 5"/>
          <p:cNvSpPr txBox="1"/>
          <p:nvPr/>
        </p:nvSpPr>
        <p:spPr>
          <a:xfrm>
            <a:off x="362213" y="3654377"/>
            <a:ext cx="7046772" cy="1200329"/>
          </a:xfrm>
          <a:prstGeom prst="rect">
            <a:avLst/>
          </a:prstGeom>
          <a:noFill/>
        </p:spPr>
        <p:txBody>
          <a:bodyPr wrap="square" rtlCol="0">
            <a:spAutoFit/>
          </a:bodyPr>
          <a:lstStyle/>
          <a:p>
            <a:r>
              <a:rPr lang="cs-CZ" dirty="0" smtClean="0"/>
              <a:t>Teplo vyzařuje i z objektů, moderními metodami je lze snímat (infračervené kamery) a využívat v ekologii pro měření teplotních podmínek a to jak na velké škále (metody dálkového průzkumu Země) i na malé škále (</a:t>
            </a:r>
            <a:r>
              <a:rPr lang="cs-CZ" dirty="0" err="1" smtClean="0"/>
              <a:t>mikrostanovištní</a:t>
            </a:r>
            <a:r>
              <a:rPr lang="cs-CZ" dirty="0" smtClean="0"/>
              <a:t> heterogenita).</a:t>
            </a:r>
            <a:endParaRPr lang="cs-CZ" dirty="0"/>
          </a:p>
        </p:txBody>
      </p:sp>
    </p:spTree>
    <p:extLst>
      <p:ext uri="{BB962C8B-B14F-4D97-AF65-F5344CB8AC3E}">
        <p14:creationId xmlns:p14="http://schemas.microsoft.com/office/powerpoint/2010/main" val="1625373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8336" y="3062225"/>
            <a:ext cx="5693664" cy="3795776"/>
          </a:xfrm>
          <a:prstGeom prst="rect">
            <a:avLst/>
          </a:prstGeom>
        </p:spPr>
      </p:pic>
      <p:sp>
        <p:nvSpPr>
          <p:cNvPr id="2" name="Obdélník 1"/>
          <p:cNvSpPr/>
          <p:nvPr/>
        </p:nvSpPr>
        <p:spPr>
          <a:xfrm>
            <a:off x="-8459" y="-2677"/>
            <a:ext cx="11775232" cy="5355312"/>
          </a:xfrm>
          <a:prstGeom prst="rect">
            <a:avLst/>
          </a:prstGeom>
        </p:spPr>
        <p:txBody>
          <a:bodyPr wrap="square">
            <a:spAutoFit/>
          </a:bodyPr>
          <a:lstStyle/>
          <a:p>
            <a:pPr algn="ctr"/>
            <a:r>
              <a:rPr lang="cs-CZ" dirty="0"/>
              <a:t>Světlo je </a:t>
            </a:r>
            <a:r>
              <a:rPr lang="cs-CZ" dirty="0" smtClean="0"/>
              <a:t>nezbytný </a:t>
            </a:r>
            <a:r>
              <a:rPr lang="cs-CZ" dirty="0"/>
              <a:t>zdroj energie pro existenci života na </a:t>
            </a:r>
            <a:r>
              <a:rPr lang="cs-CZ" dirty="0" smtClean="0"/>
              <a:t>Zemi. </a:t>
            </a:r>
          </a:p>
          <a:p>
            <a:pPr algn="ctr"/>
            <a:r>
              <a:rPr lang="cs-CZ" dirty="0" smtClean="0"/>
              <a:t>Mimozemské </a:t>
            </a:r>
            <a:r>
              <a:rPr lang="cs-CZ" dirty="0" smtClean="0"/>
              <a:t>záření přináší 99,98% veškeré energie, 0,02% připadá na geotermální teplo. </a:t>
            </a:r>
            <a:endParaRPr lang="cs-CZ" dirty="0" smtClean="0"/>
          </a:p>
          <a:p>
            <a:pPr algn="ctr"/>
            <a:r>
              <a:rPr lang="cs-CZ" dirty="0" smtClean="0"/>
              <a:t>K </a:t>
            </a:r>
            <a:r>
              <a:rPr lang="cs-CZ" dirty="0" smtClean="0"/>
              <a:t>povrchu atmosféry se dostává víceméně stálé množství energie, </a:t>
            </a:r>
            <a:endParaRPr lang="cs-CZ" dirty="0" smtClean="0"/>
          </a:p>
          <a:p>
            <a:pPr algn="ctr"/>
            <a:r>
              <a:rPr lang="cs-CZ" dirty="0" smtClean="0"/>
              <a:t>tzv</a:t>
            </a:r>
            <a:r>
              <a:rPr lang="cs-CZ" dirty="0" smtClean="0"/>
              <a:t>. </a:t>
            </a:r>
            <a:r>
              <a:rPr lang="cs-CZ" b="1" dirty="0" smtClean="0">
                <a:solidFill>
                  <a:srgbClr val="FF0000"/>
                </a:solidFill>
              </a:rPr>
              <a:t>SOLÁRNÍ KONSTANTA (1,38 </a:t>
            </a:r>
            <a:r>
              <a:rPr lang="cs-CZ" b="1" dirty="0" err="1" smtClean="0">
                <a:solidFill>
                  <a:srgbClr val="FF0000"/>
                </a:solidFill>
              </a:rPr>
              <a:t>kJ</a:t>
            </a:r>
            <a:r>
              <a:rPr lang="cs-CZ" b="1" dirty="0" smtClean="0">
                <a:solidFill>
                  <a:srgbClr val="FF0000"/>
                </a:solidFill>
              </a:rPr>
              <a:t>/m2/s).</a:t>
            </a:r>
          </a:p>
          <a:p>
            <a:pPr algn="ctr"/>
            <a:endParaRPr lang="cs-CZ" b="1" dirty="0" smtClean="0">
              <a:solidFill>
                <a:srgbClr val="FF0000"/>
              </a:solidFill>
            </a:endParaRPr>
          </a:p>
          <a:p>
            <a:pPr algn="ctr"/>
            <a:r>
              <a:rPr lang="cs-CZ" dirty="0" smtClean="0"/>
              <a:t>8% se odrazí od atmosféry (záření oblohy)</a:t>
            </a:r>
          </a:p>
          <a:p>
            <a:pPr algn="ctr"/>
            <a:r>
              <a:rPr lang="cs-CZ" dirty="0" smtClean="0"/>
              <a:t>25% se odrazí od mraků</a:t>
            </a:r>
          </a:p>
          <a:p>
            <a:pPr algn="ctr"/>
            <a:r>
              <a:rPr lang="cs-CZ" dirty="0" smtClean="0"/>
              <a:t>16% se v atmosféře přemění v teplo</a:t>
            </a:r>
          </a:p>
          <a:p>
            <a:pPr algn="ctr"/>
            <a:r>
              <a:rPr lang="cs-CZ" dirty="0" smtClean="0"/>
              <a:t>5% se odrazí od povrchu Země</a:t>
            </a:r>
          </a:p>
          <a:p>
            <a:pPr algn="ctr"/>
            <a:r>
              <a:rPr lang="cs-CZ" dirty="0" smtClean="0"/>
              <a:t>46% pohlcuje povrch Země (půda, vegetace)</a:t>
            </a:r>
          </a:p>
          <a:p>
            <a:pPr algn="ctr"/>
            <a:endParaRPr lang="cs-CZ" dirty="0" smtClean="0"/>
          </a:p>
          <a:p>
            <a:r>
              <a:rPr lang="cs-CZ" b="1" dirty="0" smtClean="0"/>
              <a:t>albedo</a:t>
            </a:r>
            <a:r>
              <a:rPr lang="cs-CZ" dirty="0" smtClean="0"/>
              <a:t> = míra odrazivosti (kolik % </a:t>
            </a:r>
            <a:r>
              <a:rPr lang="cs-CZ" dirty="0" smtClean="0"/>
              <a:t>dopadajícího záření odrazí určitá </a:t>
            </a:r>
            <a:r>
              <a:rPr lang="cs-CZ" dirty="0" smtClean="0"/>
              <a:t>plocha)</a:t>
            </a:r>
          </a:p>
          <a:p>
            <a:r>
              <a:rPr lang="cs-CZ" b="1" dirty="0" smtClean="0"/>
              <a:t>insolace</a:t>
            </a:r>
            <a:r>
              <a:rPr lang="cs-CZ" dirty="0" smtClean="0"/>
              <a:t> </a:t>
            </a:r>
            <a:r>
              <a:rPr lang="cs-CZ" dirty="0"/>
              <a:t>= </a:t>
            </a:r>
            <a:r>
              <a:rPr lang="cs-CZ" dirty="0" smtClean="0"/>
              <a:t>tok </a:t>
            </a:r>
            <a:r>
              <a:rPr lang="cs-CZ" dirty="0"/>
              <a:t>sluneční energie na osvětlený povrch Země</a:t>
            </a:r>
            <a:endParaRPr lang="cs-CZ" dirty="0" smtClean="0"/>
          </a:p>
          <a:p>
            <a:r>
              <a:rPr lang="cs-CZ" b="1" dirty="0" smtClean="0"/>
              <a:t>difuzní světlo</a:t>
            </a:r>
            <a:r>
              <a:rPr lang="cs-CZ" dirty="0" smtClean="0"/>
              <a:t> </a:t>
            </a:r>
            <a:r>
              <a:rPr lang="cs-CZ" dirty="0" smtClean="0"/>
              <a:t>= </a:t>
            </a:r>
            <a:r>
              <a:rPr lang="cs-CZ" dirty="0" smtClean="0"/>
              <a:t>rozptýlené světlo</a:t>
            </a:r>
          </a:p>
          <a:p>
            <a:endParaRPr lang="cs-CZ" dirty="0" smtClean="0"/>
          </a:p>
          <a:p>
            <a:r>
              <a:rPr lang="cs-CZ" dirty="0" smtClean="0"/>
              <a:t>Množství energie dopadající na povrch se mění v závislosti na:</a:t>
            </a:r>
          </a:p>
          <a:p>
            <a:r>
              <a:rPr lang="cs-CZ" dirty="0" smtClean="0"/>
              <a:t>- postavení </a:t>
            </a:r>
            <a:r>
              <a:rPr lang="cs-CZ" dirty="0" smtClean="0"/>
              <a:t>slunce a zeměpisné </a:t>
            </a:r>
            <a:r>
              <a:rPr lang="cs-CZ" dirty="0" smtClean="0"/>
              <a:t>šířce (globální škála)</a:t>
            </a:r>
          </a:p>
          <a:p>
            <a:r>
              <a:rPr lang="cs-CZ" dirty="0" smtClean="0"/>
              <a:t>- expozici </a:t>
            </a:r>
            <a:r>
              <a:rPr lang="cs-CZ" dirty="0" smtClean="0"/>
              <a:t>a sklon ozařované </a:t>
            </a:r>
            <a:r>
              <a:rPr lang="cs-CZ" dirty="0" smtClean="0"/>
              <a:t>plochy </a:t>
            </a:r>
          </a:p>
          <a:p>
            <a:r>
              <a:rPr lang="cs-CZ" dirty="0" smtClean="0"/>
              <a:t>- zaclonění horizontem a oblačnosti</a:t>
            </a:r>
            <a:endParaRPr lang="cs-CZ" dirty="0"/>
          </a:p>
        </p:txBody>
      </p:sp>
      <p:sp>
        <p:nvSpPr>
          <p:cNvPr id="5" name="Obdélník 4"/>
          <p:cNvSpPr/>
          <p:nvPr/>
        </p:nvSpPr>
        <p:spPr>
          <a:xfrm>
            <a:off x="2145792" y="-718275"/>
            <a:ext cx="6096000" cy="369332"/>
          </a:xfrm>
          <a:prstGeom prst="rect">
            <a:avLst/>
          </a:prstGeom>
        </p:spPr>
        <p:txBody>
          <a:bodyPr>
            <a:spAutoFit/>
          </a:bodyPr>
          <a:lstStyle/>
          <a:p>
            <a:endParaRPr lang="cs-CZ" dirty="0"/>
          </a:p>
        </p:txBody>
      </p:sp>
      <p:sp>
        <p:nvSpPr>
          <p:cNvPr id="6" name="Obdélník 5"/>
          <p:cNvSpPr/>
          <p:nvPr/>
        </p:nvSpPr>
        <p:spPr>
          <a:xfrm>
            <a:off x="38443" y="5380673"/>
            <a:ext cx="6412992" cy="1477328"/>
          </a:xfrm>
          <a:prstGeom prst="rect">
            <a:avLst/>
          </a:prstGeom>
        </p:spPr>
        <p:txBody>
          <a:bodyPr wrap="square">
            <a:spAutoFit/>
          </a:bodyPr>
          <a:lstStyle/>
          <a:p>
            <a:r>
              <a:rPr lang="cs-CZ" b="1" i="1" dirty="0" smtClean="0">
                <a:solidFill>
                  <a:srgbClr val="7030A0"/>
                </a:solidFill>
              </a:rPr>
              <a:t>U </a:t>
            </a:r>
            <a:r>
              <a:rPr lang="cs-CZ" b="1" i="1" dirty="0">
                <a:solidFill>
                  <a:srgbClr val="7030A0"/>
                </a:solidFill>
              </a:rPr>
              <a:t>nás dopadá nejvíce energie na j., </a:t>
            </a:r>
            <a:r>
              <a:rPr lang="cs-CZ" b="1" i="1" dirty="0" err="1">
                <a:solidFill>
                  <a:srgbClr val="7030A0"/>
                </a:solidFill>
              </a:rPr>
              <a:t>jz</a:t>
            </a:r>
            <a:r>
              <a:rPr lang="cs-CZ" b="1" i="1" dirty="0">
                <a:solidFill>
                  <a:srgbClr val="7030A0"/>
                </a:solidFill>
              </a:rPr>
              <a:t>. a </a:t>
            </a:r>
            <a:r>
              <a:rPr lang="cs-CZ" b="1" i="1" dirty="0" err="1">
                <a:solidFill>
                  <a:srgbClr val="7030A0"/>
                </a:solidFill>
              </a:rPr>
              <a:t>jv</a:t>
            </a:r>
            <a:r>
              <a:rPr lang="cs-CZ" b="1" i="1" dirty="0">
                <a:solidFill>
                  <a:srgbClr val="7030A0"/>
                </a:solidFill>
              </a:rPr>
              <a:t>. svazích o sklonu 25-30</a:t>
            </a:r>
            <a:r>
              <a:rPr lang="cs-CZ" b="1" i="1" dirty="0" smtClean="0">
                <a:solidFill>
                  <a:srgbClr val="7030A0"/>
                </a:solidFill>
              </a:rPr>
              <a:t>°. Na východních svazích v teplých oblastech méně, protože dochází ke ztrátě </a:t>
            </a:r>
            <a:r>
              <a:rPr lang="cs-CZ" b="1" i="1" dirty="0">
                <a:solidFill>
                  <a:srgbClr val="7030A0"/>
                </a:solidFill>
              </a:rPr>
              <a:t>energie při výparu ranní </a:t>
            </a:r>
            <a:r>
              <a:rPr lang="cs-CZ" b="1" i="1" dirty="0" smtClean="0">
                <a:solidFill>
                  <a:srgbClr val="7030A0"/>
                </a:solidFill>
              </a:rPr>
              <a:t>rosy. V horách to ale může být naopak, protože odpoledne bývá méně oblačnosti a západní svahy jsou proto chladnější.</a:t>
            </a:r>
            <a:endParaRPr lang="cs-CZ" b="1" i="1" dirty="0">
              <a:solidFill>
                <a:srgbClr val="7030A0"/>
              </a:solidFill>
            </a:endParaRPr>
          </a:p>
        </p:txBody>
      </p:sp>
    </p:spTree>
    <p:extLst>
      <p:ext uri="{BB962C8B-B14F-4D97-AF65-F5344CB8AC3E}">
        <p14:creationId xmlns:p14="http://schemas.microsoft.com/office/powerpoint/2010/main" val="88802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9728" y="111861"/>
            <a:ext cx="8668512" cy="1200329"/>
          </a:xfrm>
          <a:prstGeom prst="rect">
            <a:avLst/>
          </a:prstGeom>
        </p:spPr>
        <p:txBody>
          <a:bodyPr wrap="square">
            <a:spAutoFit/>
          </a:bodyPr>
          <a:lstStyle/>
          <a:p>
            <a:r>
              <a:rPr lang="cs-CZ" b="1" dirty="0" smtClean="0"/>
              <a:t>Světlo v porostu rostlin</a:t>
            </a:r>
          </a:p>
          <a:p>
            <a:endParaRPr lang="cs-CZ" dirty="0"/>
          </a:p>
          <a:p>
            <a:r>
              <a:rPr lang="cs-CZ" b="1" dirty="0" smtClean="0">
                <a:solidFill>
                  <a:srgbClr val="FF0000"/>
                </a:solidFill>
              </a:rPr>
              <a:t>reflexe</a:t>
            </a:r>
            <a:r>
              <a:rPr lang="cs-CZ" dirty="0" smtClean="0"/>
              <a:t> </a:t>
            </a:r>
            <a:r>
              <a:rPr lang="cs-CZ" dirty="0" smtClean="0"/>
              <a:t>(odraz) na listech. 10-20% kolmo dopadajících paprsků. </a:t>
            </a:r>
            <a:r>
              <a:rPr lang="cs-CZ" dirty="0" smtClean="0"/>
              <a:t>Odráží se </a:t>
            </a:r>
            <a:r>
              <a:rPr lang="cs-CZ" dirty="0" smtClean="0"/>
              <a:t>zelená část spektra, proto vidíme rostliny zeleně. </a:t>
            </a:r>
            <a:r>
              <a:rPr lang="cs-CZ" dirty="0" smtClean="0"/>
              <a:t>Hladké </a:t>
            </a:r>
            <a:r>
              <a:rPr lang="cs-CZ" dirty="0" smtClean="0"/>
              <a:t>lesklé listy odrážení nejvíc (</a:t>
            </a:r>
            <a:r>
              <a:rPr lang="cs-CZ" dirty="0" err="1" smtClean="0"/>
              <a:t>tvrdolistý</a:t>
            </a:r>
            <a:r>
              <a:rPr lang="cs-CZ" dirty="0" smtClean="0"/>
              <a:t> biom</a:t>
            </a:r>
            <a:r>
              <a:rPr lang="cs-CZ" dirty="0" smtClean="0"/>
              <a:t>).</a:t>
            </a:r>
          </a:p>
        </p:txBody>
      </p:sp>
      <p:pic>
        <p:nvPicPr>
          <p:cNvPr id="3" name="Obrázek 2"/>
          <p:cNvPicPr>
            <a:picLocks noChangeAspect="1"/>
          </p:cNvPicPr>
          <p:nvPr/>
        </p:nvPicPr>
        <p:blipFill rotWithShape="1">
          <a:blip r:embed="rId2"/>
          <a:srcRect t="16953"/>
          <a:stretch/>
        </p:blipFill>
        <p:spPr>
          <a:xfrm>
            <a:off x="6998208" y="4027591"/>
            <a:ext cx="4539234" cy="2830409"/>
          </a:xfrm>
          <a:prstGeom prst="rect">
            <a:avLst/>
          </a:prstGeom>
        </p:spPr>
      </p:pic>
      <p:pic>
        <p:nvPicPr>
          <p:cNvPr id="4" name="Obrázek 3"/>
          <p:cNvPicPr>
            <a:picLocks noChangeAspect="1"/>
          </p:cNvPicPr>
          <p:nvPr/>
        </p:nvPicPr>
        <p:blipFill>
          <a:blip r:embed="rId3"/>
          <a:stretch>
            <a:fillRect/>
          </a:stretch>
        </p:blipFill>
        <p:spPr>
          <a:xfrm>
            <a:off x="9056370" y="22288"/>
            <a:ext cx="2355342" cy="3133802"/>
          </a:xfrm>
          <a:prstGeom prst="rect">
            <a:avLst/>
          </a:prstGeom>
        </p:spPr>
      </p:pic>
      <p:sp>
        <p:nvSpPr>
          <p:cNvPr id="5" name="Obdélník 4"/>
          <p:cNvSpPr/>
          <p:nvPr/>
        </p:nvSpPr>
        <p:spPr>
          <a:xfrm>
            <a:off x="109728" y="2228143"/>
            <a:ext cx="6710328" cy="3139321"/>
          </a:xfrm>
          <a:prstGeom prst="rect">
            <a:avLst/>
          </a:prstGeom>
        </p:spPr>
        <p:txBody>
          <a:bodyPr wrap="square">
            <a:spAutoFit/>
          </a:bodyPr>
          <a:lstStyle/>
          <a:p>
            <a:r>
              <a:rPr lang="cs-CZ" b="1" dirty="0">
                <a:solidFill>
                  <a:srgbClr val="FF0000"/>
                </a:solidFill>
              </a:rPr>
              <a:t>absorpce</a:t>
            </a:r>
            <a:r>
              <a:rPr lang="cs-CZ" dirty="0"/>
              <a:t>. Různá dle množství a druhu pigmentů v listech. Pro fotosyntézu se využije asi 1% viditelného záření. ÚV záření absorbováno v epidermálních buňkách (ochranný filtr</a:t>
            </a:r>
            <a:r>
              <a:rPr lang="cs-CZ" dirty="0" smtClean="0"/>
              <a:t>).</a:t>
            </a:r>
          </a:p>
          <a:p>
            <a:endParaRPr lang="cs-CZ" dirty="0"/>
          </a:p>
          <a:p>
            <a:endParaRPr lang="cs-CZ" dirty="0" smtClean="0"/>
          </a:p>
          <a:p>
            <a:endParaRPr lang="cs-CZ" dirty="0" smtClean="0"/>
          </a:p>
          <a:p>
            <a:endParaRPr lang="cs-CZ" dirty="0" smtClean="0"/>
          </a:p>
          <a:p>
            <a:pPr marL="285750" indent="-285750">
              <a:buFontTx/>
              <a:buChar char="-"/>
            </a:pPr>
            <a:endParaRPr lang="cs-CZ" dirty="0"/>
          </a:p>
          <a:p>
            <a:r>
              <a:rPr lang="cs-CZ" b="1" dirty="0" smtClean="0">
                <a:solidFill>
                  <a:srgbClr val="FF0000"/>
                </a:solidFill>
              </a:rPr>
              <a:t>transmise</a:t>
            </a:r>
            <a:r>
              <a:rPr lang="cs-CZ" dirty="0"/>
              <a:t>. Množství záření které prošlo listem (0-40% dle tloušťky listu). Prošlé záření je ze zelené a zčásti z červené části spektra (“červenozelený stín” v lese).</a:t>
            </a:r>
            <a:endParaRPr lang="cs-CZ" dirty="0"/>
          </a:p>
        </p:txBody>
      </p:sp>
      <p:pic>
        <p:nvPicPr>
          <p:cNvPr id="6" name="Obrázek 5"/>
          <p:cNvPicPr>
            <a:picLocks noChangeAspect="1"/>
          </p:cNvPicPr>
          <p:nvPr/>
        </p:nvPicPr>
        <p:blipFill>
          <a:blip r:embed="rId4"/>
          <a:stretch>
            <a:fillRect/>
          </a:stretch>
        </p:blipFill>
        <p:spPr>
          <a:xfrm>
            <a:off x="6249764" y="1841962"/>
            <a:ext cx="2528476" cy="1817342"/>
          </a:xfrm>
          <a:prstGeom prst="rect">
            <a:avLst/>
          </a:prstGeom>
        </p:spPr>
      </p:pic>
    </p:spTree>
    <p:extLst>
      <p:ext uri="{BB962C8B-B14F-4D97-AF65-F5344CB8AC3E}">
        <p14:creationId xmlns:p14="http://schemas.microsoft.com/office/powerpoint/2010/main" val="620465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4105" y="112290"/>
            <a:ext cx="11404435" cy="400110"/>
          </a:xfrm>
          <a:prstGeom prst="rect">
            <a:avLst/>
          </a:prstGeom>
        </p:spPr>
        <p:txBody>
          <a:bodyPr wrap="square">
            <a:spAutoFit/>
          </a:bodyPr>
          <a:lstStyle/>
          <a:p>
            <a:r>
              <a:rPr lang="cs-CZ" sz="2000" b="1" dirty="0" smtClean="0">
                <a:solidFill>
                  <a:srgbClr val="FF0000"/>
                </a:solidFill>
              </a:rPr>
              <a:t>Metody měření průniku světla stromovým zápojem (</a:t>
            </a:r>
            <a:r>
              <a:rPr lang="cs-CZ" sz="2000" b="1" i="1" dirty="0" err="1" smtClean="0">
                <a:solidFill>
                  <a:srgbClr val="FF0000"/>
                </a:solidFill>
              </a:rPr>
              <a:t>canopy</a:t>
            </a:r>
            <a:r>
              <a:rPr lang="cs-CZ" sz="2000" b="1" dirty="0" smtClean="0">
                <a:solidFill>
                  <a:srgbClr val="FF0000"/>
                </a:solidFill>
              </a:rPr>
              <a:t>)</a:t>
            </a:r>
            <a:endParaRPr lang="cs-CZ" sz="2000" b="1" dirty="0">
              <a:solidFill>
                <a:srgbClr val="FF0000"/>
              </a:solidFill>
            </a:endParaRPr>
          </a:p>
        </p:txBody>
      </p:sp>
      <p:sp>
        <p:nvSpPr>
          <p:cNvPr id="3" name="Rectangle 2"/>
          <p:cNvSpPr>
            <a:spLocks noChangeArrowheads="1"/>
          </p:cNvSpPr>
          <p:nvPr/>
        </p:nvSpPr>
        <p:spPr bwMode="auto">
          <a:xfrm>
            <a:off x="6074229" y="20247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25" name="Picture 1" descr="DSCN16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0847" y="3822134"/>
            <a:ext cx="4001153" cy="300086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361571" y="975246"/>
            <a:ext cx="7660040" cy="5693777"/>
          </a:xfrm>
          <a:prstGeom prst="rect">
            <a:avLst/>
          </a:prstGeom>
        </p:spPr>
      </p:pic>
      <p:sp>
        <p:nvSpPr>
          <p:cNvPr id="5" name="TextovéPole 4"/>
          <p:cNvSpPr txBox="1"/>
          <p:nvPr/>
        </p:nvSpPr>
        <p:spPr>
          <a:xfrm>
            <a:off x="8924544" y="3438144"/>
            <a:ext cx="2450592" cy="369332"/>
          </a:xfrm>
          <a:prstGeom prst="rect">
            <a:avLst/>
          </a:prstGeom>
          <a:noFill/>
        </p:spPr>
        <p:txBody>
          <a:bodyPr wrap="square" rtlCol="0">
            <a:spAutoFit/>
          </a:bodyPr>
          <a:lstStyle/>
          <a:p>
            <a:r>
              <a:rPr lang="cs-CZ" dirty="0" smtClean="0"/>
              <a:t>hemisférická fotografie</a:t>
            </a:r>
            <a:endParaRPr lang="cs-CZ" dirty="0"/>
          </a:p>
        </p:txBody>
      </p:sp>
      <p:sp>
        <p:nvSpPr>
          <p:cNvPr id="6" name="TextovéPole 5"/>
          <p:cNvSpPr txBox="1"/>
          <p:nvPr/>
        </p:nvSpPr>
        <p:spPr>
          <a:xfrm>
            <a:off x="7046977" y="653217"/>
            <a:ext cx="5815584" cy="369332"/>
          </a:xfrm>
          <a:prstGeom prst="rect">
            <a:avLst/>
          </a:prstGeom>
          <a:noFill/>
        </p:spPr>
        <p:txBody>
          <a:bodyPr wrap="square" rtlCol="0">
            <a:spAutoFit/>
          </a:bodyPr>
          <a:lstStyle/>
          <a:p>
            <a:r>
              <a:rPr lang="cs-CZ" dirty="0"/>
              <a:t>o</a:t>
            </a:r>
            <a:r>
              <a:rPr lang="cs-CZ" dirty="0" smtClean="0"/>
              <a:t>brázek z: Seidel et al. 2011: </a:t>
            </a:r>
            <a:r>
              <a:rPr lang="cs-CZ" i="1" dirty="0" err="1" smtClean="0"/>
              <a:t>Annals</a:t>
            </a:r>
            <a:r>
              <a:rPr lang="cs-CZ" i="1" dirty="0" smtClean="0"/>
              <a:t> </a:t>
            </a:r>
            <a:r>
              <a:rPr lang="cs-CZ" i="1" dirty="0" err="1" smtClean="0"/>
              <a:t>of</a:t>
            </a:r>
            <a:r>
              <a:rPr lang="cs-CZ" i="1" dirty="0" smtClean="0"/>
              <a:t> </a:t>
            </a:r>
            <a:r>
              <a:rPr lang="cs-CZ" i="1" dirty="0" err="1" smtClean="0"/>
              <a:t>Forest</a:t>
            </a:r>
            <a:r>
              <a:rPr lang="cs-CZ" i="1" dirty="0" smtClean="0"/>
              <a:t> Science</a:t>
            </a:r>
            <a:endParaRPr lang="cs-CZ" dirty="0"/>
          </a:p>
        </p:txBody>
      </p:sp>
    </p:spTree>
    <p:extLst>
      <p:ext uri="{BB962C8B-B14F-4D97-AF65-F5344CB8AC3E}">
        <p14:creationId xmlns:p14="http://schemas.microsoft.com/office/powerpoint/2010/main" val="34274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4794" y="213817"/>
            <a:ext cx="11139289" cy="2585323"/>
          </a:xfrm>
          <a:prstGeom prst="rect">
            <a:avLst/>
          </a:prstGeom>
        </p:spPr>
        <p:txBody>
          <a:bodyPr wrap="square">
            <a:spAutoFit/>
          </a:bodyPr>
          <a:lstStyle/>
          <a:p>
            <a:r>
              <a:rPr lang="cs-CZ" b="1" dirty="0" smtClean="0">
                <a:solidFill>
                  <a:srgbClr val="FF0000"/>
                </a:solidFill>
              </a:rPr>
              <a:t>Relativní ozářenost (relativní světelný požitek) </a:t>
            </a:r>
            <a:r>
              <a:rPr lang="cs-CZ" dirty="0" smtClean="0"/>
              <a:t>je procento prošlého světla, které se dostane k příslušnému patru  ze záření na volné ploše (100%). V mladých smrkových monokulturách nebo v tropických lesích je relativní ozářenost bylinného patra někdy až 0%.</a:t>
            </a:r>
          </a:p>
          <a:p>
            <a:endParaRPr lang="cs-CZ" dirty="0" smtClean="0"/>
          </a:p>
          <a:p>
            <a:r>
              <a:rPr lang="cs-CZ" b="1" dirty="0" smtClean="0">
                <a:solidFill>
                  <a:srgbClr val="FF0000"/>
                </a:solidFill>
              </a:rPr>
              <a:t>Sluneční skvrny </a:t>
            </a:r>
            <a:r>
              <a:rPr lang="cs-CZ" dirty="0" smtClean="0"/>
              <a:t>jsou místa, kde kvůli nepravidelnému zápoji dopadá víc světla na podrost lesa</a:t>
            </a:r>
          </a:p>
          <a:p>
            <a:endParaRPr lang="cs-CZ" dirty="0"/>
          </a:p>
          <a:p>
            <a:r>
              <a:rPr lang="cs-CZ" dirty="0" smtClean="0"/>
              <a:t>Sezónní </a:t>
            </a:r>
            <a:r>
              <a:rPr lang="cs-CZ" dirty="0" smtClean="0"/>
              <a:t>změny v průniku záření ovlivňují </a:t>
            </a:r>
            <a:r>
              <a:rPr lang="cs-CZ" b="1" dirty="0" smtClean="0">
                <a:solidFill>
                  <a:srgbClr val="FF0000"/>
                </a:solidFill>
              </a:rPr>
              <a:t>fenologii</a:t>
            </a:r>
            <a:r>
              <a:rPr lang="cs-CZ" dirty="0" smtClean="0">
                <a:solidFill>
                  <a:srgbClr val="FF0000"/>
                </a:solidFill>
              </a:rPr>
              <a:t> </a:t>
            </a:r>
            <a:r>
              <a:rPr lang="cs-CZ" dirty="0" smtClean="0"/>
              <a:t>(“</a:t>
            </a:r>
            <a:r>
              <a:rPr lang="cs-CZ" dirty="0" err="1" smtClean="0"/>
              <a:t>fázovitost</a:t>
            </a:r>
            <a:r>
              <a:rPr lang="cs-CZ" dirty="0" smtClean="0"/>
              <a:t>”) podrostu v lese. V opadavém lese se vytváří jarní aspekt světlomilných bylin (“časová nika”) a letní aspekt druhů tolerujících nebo vyžadujících stín.</a:t>
            </a:r>
          </a:p>
          <a:p>
            <a:endParaRPr lang="cs-CZ"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762" y="2799140"/>
            <a:ext cx="5613670" cy="3742446"/>
          </a:xfrm>
          <a:prstGeom prst="rect">
            <a:avLst/>
          </a:prstGeom>
        </p:spPr>
      </p:pic>
      <p:pic>
        <p:nvPicPr>
          <p:cNvPr id="4" name="Obrázek 3"/>
          <p:cNvPicPr>
            <a:picLocks noChangeAspect="1"/>
          </p:cNvPicPr>
          <p:nvPr/>
        </p:nvPicPr>
        <p:blipFill>
          <a:blip r:embed="rId3"/>
          <a:stretch>
            <a:fillRect/>
          </a:stretch>
        </p:blipFill>
        <p:spPr>
          <a:xfrm>
            <a:off x="7464298" y="4779681"/>
            <a:ext cx="2638095" cy="1761905"/>
          </a:xfrm>
          <a:prstGeom prst="rect">
            <a:avLst/>
          </a:prstGeom>
        </p:spPr>
      </p:pic>
    </p:spTree>
    <p:extLst>
      <p:ext uri="{BB962C8B-B14F-4D97-AF65-F5344CB8AC3E}">
        <p14:creationId xmlns:p14="http://schemas.microsoft.com/office/powerpoint/2010/main" val="3152315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4326" y="140492"/>
            <a:ext cx="6096000" cy="3508653"/>
          </a:xfrm>
          <a:prstGeom prst="rect">
            <a:avLst/>
          </a:prstGeom>
        </p:spPr>
        <p:txBody>
          <a:bodyPr>
            <a:spAutoFit/>
          </a:bodyPr>
          <a:lstStyle/>
          <a:p>
            <a:pPr marL="447675">
              <a:spcAft>
                <a:spcPts val="0"/>
              </a:spcAft>
            </a:pPr>
            <a:r>
              <a:rPr lang="cs-CZ" sz="2000" b="1" cap="small" dirty="0" smtClean="0">
                <a:solidFill>
                  <a:srgbClr val="FF0000"/>
                </a:solidFill>
                <a:effectLst/>
                <a:latin typeface="Times New Roman" panose="02020603050405020304" pitchFamily="18" charset="0"/>
              </a:rPr>
              <a:t>Adaptace organismů na světlo</a:t>
            </a:r>
          </a:p>
          <a:p>
            <a:pPr marL="447675">
              <a:spcAft>
                <a:spcPts val="0"/>
              </a:spcAft>
            </a:pPr>
            <a:r>
              <a:rPr lang="cs-CZ" sz="2000" b="1" dirty="0" err="1" smtClean="0">
                <a:solidFill>
                  <a:srgbClr val="FF0000"/>
                </a:solidFill>
                <a:effectLst/>
                <a:latin typeface="Times New Roman" panose="02020603050405020304" pitchFamily="18" charset="0"/>
                <a:ea typeface="Times New Roman" panose="02020603050405020304" pitchFamily="18" charset="0"/>
              </a:rPr>
              <a:t>stenofotní</a:t>
            </a:r>
            <a:r>
              <a:rPr lang="cs-CZ" sz="2000" b="1" dirty="0" smtClean="0">
                <a:solidFill>
                  <a:srgbClr val="FF0000"/>
                </a:solidFill>
                <a:effectLst/>
                <a:latin typeface="Times New Roman" panose="02020603050405020304" pitchFamily="18" charset="0"/>
                <a:ea typeface="Times New Roman" panose="02020603050405020304" pitchFamily="18" charset="0"/>
              </a:rPr>
              <a:t> </a:t>
            </a:r>
            <a:r>
              <a:rPr lang="cs-CZ" sz="2000" dirty="0" smtClean="0">
                <a:solidFill>
                  <a:srgbClr val="FF0000"/>
                </a:solidFill>
                <a:effectLst/>
                <a:latin typeface="Times New Roman" panose="02020603050405020304" pitchFamily="18" charset="0"/>
                <a:ea typeface="Times New Roman" panose="02020603050405020304" pitchFamily="18" charset="0"/>
              </a:rPr>
              <a:t>a</a:t>
            </a:r>
            <a:r>
              <a:rPr lang="cs-CZ" sz="2000" b="1" dirty="0" smtClean="0">
                <a:solidFill>
                  <a:srgbClr val="FF0000"/>
                </a:solidFill>
                <a:effectLst/>
                <a:latin typeface="Times New Roman" panose="02020603050405020304" pitchFamily="18" charset="0"/>
                <a:ea typeface="Times New Roman" panose="02020603050405020304" pitchFamily="18" charset="0"/>
              </a:rPr>
              <a:t> </a:t>
            </a:r>
            <a:r>
              <a:rPr lang="cs-CZ" sz="2000" b="1" dirty="0" err="1" smtClean="0">
                <a:solidFill>
                  <a:srgbClr val="FF0000"/>
                </a:solidFill>
                <a:effectLst/>
                <a:latin typeface="Times New Roman" panose="02020603050405020304" pitchFamily="18" charset="0"/>
                <a:ea typeface="Times New Roman" panose="02020603050405020304" pitchFamily="18" charset="0"/>
              </a:rPr>
              <a:t>euryfotní</a:t>
            </a:r>
            <a:r>
              <a:rPr lang="cs-CZ" sz="2000" b="1" dirty="0" smtClean="0">
                <a:solidFill>
                  <a:srgbClr val="FF0000"/>
                </a:solidFill>
                <a:effectLst/>
                <a:latin typeface="Times New Roman" panose="02020603050405020304" pitchFamily="18" charset="0"/>
                <a:ea typeface="Times New Roman" panose="02020603050405020304" pitchFamily="18" charset="0"/>
              </a:rPr>
              <a:t> </a:t>
            </a:r>
            <a:r>
              <a:rPr lang="cs-CZ" sz="2000" dirty="0" smtClean="0">
                <a:solidFill>
                  <a:srgbClr val="FF0000"/>
                </a:solidFill>
                <a:effectLst/>
                <a:latin typeface="Times New Roman" panose="02020603050405020304" pitchFamily="18" charset="0"/>
                <a:ea typeface="Times New Roman" panose="02020603050405020304" pitchFamily="18" charset="0"/>
              </a:rPr>
              <a:t>organismy</a:t>
            </a:r>
          </a:p>
          <a:p>
            <a:pPr marL="447675">
              <a:spcAft>
                <a:spcPts val="0"/>
              </a:spcAft>
            </a:pPr>
            <a:r>
              <a:rPr lang="cs-CZ" sz="2000" b="1" dirty="0" smtClean="0">
                <a:solidFill>
                  <a:srgbClr val="FF0000"/>
                </a:solidFill>
                <a:effectLst/>
                <a:latin typeface="Times New Roman" panose="02020603050405020304" pitchFamily="18" charset="0"/>
                <a:ea typeface="Times New Roman" panose="02020603050405020304" pitchFamily="18" charset="0"/>
              </a:rPr>
              <a:t> </a:t>
            </a:r>
            <a:endParaRPr lang="cs-CZ" sz="2000" dirty="0" smtClean="0">
              <a:solidFill>
                <a:srgbClr val="FF0000"/>
              </a:solidFill>
              <a:effectLst/>
              <a:latin typeface="Times New Roman" panose="02020603050405020304" pitchFamily="18" charset="0"/>
              <a:ea typeface="Times New Roman" panose="02020603050405020304" pitchFamily="18" charset="0"/>
            </a:endParaRPr>
          </a:p>
          <a:p>
            <a:pPr marL="342900" lvl="0" indent="-342900">
              <a:spcAft>
                <a:spcPts val="0"/>
              </a:spcAft>
              <a:buFont typeface="+mj-lt"/>
              <a:buAutoNum type="alphaLcParenR"/>
              <a:tabLst>
                <a:tab pos="685800" algn="l"/>
              </a:tabLst>
            </a:pPr>
            <a:r>
              <a:rPr lang="cs-CZ" dirty="0" smtClean="0">
                <a:effectLst/>
                <a:latin typeface="Times New Roman" panose="02020603050405020304" pitchFamily="18" charset="0"/>
                <a:ea typeface="Times New Roman" panose="02020603050405020304" pitchFamily="18" charset="0"/>
              </a:rPr>
              <a:t>organismy vyskytující se na nezastíněných stanovištích (</a:t>
            </a:r>
            <a:r>
              <a:rPr lang="cs-CZ" dirty="0" err="1" smtClean="0">
                <a:effectLst/>
                <a:latin typeface="Times New Roman" panose="02020603050405020304" pitchFamily="18" charset="0"/>
                <a:ea typeface="Times New Roman" panose="02020603050405020304" pitchFamily="18" charset="0"/>
              </a:rPr>
              <a:t>fotofilní</a:t>
            </a:r>
            <a:r>
              <a:rPr lang="cs-CZ" dirty="0" smtClean="0">
                <a:effectLst/>
                <a:latin typeface="Times New Roman" panose="02020603050405020304" pitchFamily="18" charset="0"/>
                <a:ea typeface="Times New Roman" panose="02020603050405020304" pitchFamily="18" charset="0"/>
              </a:rPr>
              <a:t>, </a:t>
            </a:r>
            <a:r>
              <a:rPr lang="cs-CZ" dirty="0" err="1" smtClean="0">
                <a:effectLst/>
                <a:latin typeface="Times New Roman" panose="02020603050405020304" pitchFamily="18" charset="0"/>
                <a:ea typeface="Times New Roman" panose="02020603050405020304" pitchFamily="18" charset="0"/>
              </a:rPr>
              <a:t>heliofilní</a:t>
            </a:r>
            <a:r>
              <a:rPr lang="cs-CZ" dirty="0" smtClean="0">
                <a:effectLst/>
                <a:latin typeface="Times New Roman" panose="02020603050405020304" pitchFamily="18" charset="0"/>
                <a:ea typeface="Times New Roman" panose="02020603050405020304" pitchFamily="18" charset="0"/>
              </a:rPr>
              <a:t>). U rostlin hovoříme o </a:t>
            </a:r>
            <a:r>
              <a:rPr lang="cs-CZ" b="1" u="sng" dirty="0" err="1" smtClean="0">
                <a:solidFill>
                  <a:srgbClr val="FF0000"/>
                </a:solidFill>
                <a:effectLst/>
                <a:latin typeface="Times New Roman" panose="02020603050405020304" pitchFamily="18" charset="0"/>
                <a:ea typeface="Times New Roman" panose="02020603050405020304" pitchFamily="18" charset="0"/>
              </a:rPr>
              <a:t>heliofytech</a:t>
            </a:r>
            <a:r>
              <a:rPr lang="cs-CZ" b="1" dirty="0" smtClean="0">
                <a:effectLst/>
                <a:latin typeface="Times New Roman" panose="02020603050405020304" pitchFamily="18" charset="0"/>
                <a:ea typeface="Times New Roman" panose="02020603050405020304" pitchFamily="18" charset="0"/>
              </a:rPr>
              <a:t>. </a:t>
            </a:r>
            <a:endParaRPr lang="cs-CZ" b="1"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mj-lt"/>
              <a:buAutoNum type="alphaLcParenR"/>
              <a:tabLst>
                <a:tab pos="685800" algn="l"/>
              </a:tabLst>
            </a:pPr>
            <a:endParaRPr lang="cs-CZ" b="1" dirty="0">
              <a:latin typeface="Times New Roman" panose="02020603050405020304" pitchFamily="18" charset="0"/>
              <a:ea typeface="Times New Roman" panose="02020603050405020304" pitchFamily="18" charset="0"/>
            </a:endParaRPr>
          </a:p>
          <a:p>
            <a:pPr lvl="0">
              <a:spcAft>
                <a:spcPts val="0"/>
              </a:spcAft>
              <a:tabLst>
                <a:tab pos="685800" algn="l"/>
              </a:tabLst>
            </a:pPr>
            <a:r>
              <a:rPr lang="cs-CZ" dirty="0" smtClean="0">
                <a:effectLst/>
                <a:latin typeface="Times New Roman" panose="02020603050405020304" pitchFamily="18" charset="0"/>
                <a:ea typeface="Times New Roman" panose="02020603050405020304" pitchFamily="18" charset="0"/>
              </a:rPr>
              <a:t>Snášejí </a:t>
            </a:r>
            <a:r>
              <a:rPr lang="cs-CZ" dirty="0" smtClean="0">
                <a:effectLst/>
                <a:latin typeface="Times New Roman" panose="02020603050405020304" pitchFamily="18" charset="0"/>
                <a:ea typeface="Times New Roman" panose="02020603050405020304" pitchFamily="18" charset="0"/>
              </a:rPr>
              <a:t>takové záření, které u jiných rostlin vyvolává rozklad chlorofylu, </a:t>
            </a:r>
            <a:r>
              <a:rPr lang="cs-CZ" dirty="0" smtClean="0">
                <a:effectLst/>
                <a:latin typeface="Times New Roman" panose="02020603050405020304" pitchFamily="18" charset="0"/>
                <a:ea typeface="Times New Roman" panose="02020603050405020304" pitchFamily="18" charset="0"/>
              </a:rPr>
              <a:t>adaptace </a:t>
            </a:r>
            <a:r>
              <a:rPr lang="cs-CZ" dirty="0" smtClean="0">
                <a:effectLst/>
                <a:latin typeface="Times New Roman" panose="02020603050405020304" pitchFamily="18" charset="0"/>
                <a:ea typeface="Times New Roman" panose="02020603050405020304" pitchFamily="18" charset="0"/>
              </a:rPr>
              <a:t>k vysokému UV záření, fyziologické adaptace k nadbytku světelné energie</a:t>
            </a:r>
            <a:r>
              <a:rPr lang="cs-CZ" dirty="0" smtClean="0">
                <a:effectLst/>
                <a:latin typeface="Times New Roman" panose="02020603050405020304" pitchFamily="18" charset="0"/>
                <a:ea typeface="Times New Roman" panose="02020603050405020304" pitchFamily="18" charset="0"/>
              </a:rPr>
              <a:t>).</a:t>
            </a:r>
          </a:p>
          <a:p>
            <a:pPr lvl="0">
              <a:spcAft>
                <a:spcPts val="0"/>
              </a:spcAft>
              <a:tabLst>
                <a:tab pos="685800" algn="l"/>
              </a:tabLst>
            </a:pPr>
            <a:endParaRPr lang="cs-CZ" dirty="0">
              <a:latin typeface="Times New Roman" panose="02020603050405020304" pitchFamily="18" charset="0"/>
              <a:ea typeface="Times New Roman" panose="02020603050405020304" pitchFamily="18" charset="0"/>
            </a:endParaRPr>
          </a:p>
          <a:p>
            <a:pPr lvl="0">
              <a:spcAft>
                <a:spcPts val="0"/>
              </a:spcAft>
              <a:tabLst>
                <a:tab pos="685800" algn="l"/>
              </a:tabLst>
            </a:pPr>
            <a:r>
              <a:rPr lang="cs-CZ" dirty="0" smtClean="0">
                <a:effectLst/>
                <a:latin typeface="Times New Roman" panose="02020603050405020304" pitchFamily="18" charset="0"/>
                <a:ea typeface="Times New Roman" panose="02020603050405020304" pitchFamily="18" charset="0"/>
              </a:rPr>
              <a:t>U nás jde většinou o druhy přirozených stepí, luk, alpínské vegetace  nebo otevřených mokřadů </a:t>
            </a:r>
          </a:p>
        </p:txBody>
      </p:sp>
      <p:sp>
        <p:nvSpPr>
          <p:cNvPr id="3" name="Rectangle 2"/>
          <p:cNvSpPr>
            <a:spLocks noChangeArrowheads="1"/>
          </p:cNvSpPr>
          <p:nvPr/>
        </p:nvSpPr>
        <p:spPr bwMode="auto">
          <a:xfrm>
            <a:off x="5980923" y="27711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2049" name="Picture 1" descr="IMG_3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0258" y="344984"/>
            <a:ext cx="4441181" cy="295904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9036" y="3737990"/>
            <a:ext cx="4352435" cy="2901623"/>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702" y="3755189"/>
            <a:ext cx="4326636" cy="2884424"/>
          </a:xfrm>
          <a:prstGeom prst="rect">
            <a:avLst/>
          </a:prstGeom>
        </p:spPr>
      </p:pic>
    </p:spTree>
    <p:extLst>
      <p:ext uri="{BB962C8B-B14F-4D97-AF65-F5344CB8AC3E}">
        <p14:creationId xmlns:p14="http://schemas.microsoft.com/office/powerpoint/2010/main" val="94925483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2482</Words>
  <Application>Microsoft Office PowerPoint</Application>
  <PresentationFormat>Širokoúhlá obrazovka</PresentationFormat>
  <Paragraphs>284</Paragraphs>
  <Slides>30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reviewer</dc:creator>
  <cp:lastModifiedBy>michal</cp:lastModifiedBy>
  <cp:revision>55</cp:revision>
  <dcterms:created xsi:type="dcterms:W3CDTF">2018-09-19T08:00:18Z</dcterms:created>
  <dcterms:modified xsi:type="dcterms:W3CDTF">2018-09-24T15:44:01Z</dcterms:modified>
</cp:coreProperties>
</file>